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36"/>
  </p:notesMasterIdLst>
  <p:handoutMasterIdLst>
    <p:handoutMasterId r:id="rId37"/>
  </p:handoutMasterIdLst>
  <p:sldIdLst>
    <p:sldId id="303" r:id="rId5"/>
    <p:sldId id="706" r:id="rId6"/>
    <p:sldId id="967" r:id="rId7"/>
    <p:sldId id="1158" r:id="rId8"/>
    <p:sldId id="1201" r:id="rId9"/>
    <p:sldId id="1252" r:id="rId10"/>
    <p:sldId id="1266" r:id="rId11"/>
    <p:sldId id="548" r:id="rId12"/>
    <p:sldId id="549" r:id="rId13"/>
    <p:sldId id="1244" r:id="rId14"/>
    <p:sldId id="1246" r:id="rId15"/>
    <p:sldId id="1248" r:id="rId16"/>
    <p:sldId id="1216" r:id="rId17"/>
    <p:sldId id="1256" r:id="rId18"/>
    <p:sldId id="1257" r:id="rId19"/>
    <p:sldId id="1258" r:id="rId20"/>
    <p:sldId id="1259" r:id="rId21"/>
    <p:sldId id="1260" r:id="rId22"/>
    <p:sldId id="1261" r:id="rId23"/>
    <p:sldId id="1227" r:id="rId24"/>
    <p:sldId id="1262" r:id="rId25"/>
    <p:sldId id="1263" r:id="rId26"/>
    <p:sldId id="1264" r:id="rId27"/>
    <p:sldId id="536" r:id="rId28"/>
    <p:sldId id="1238" r:id="rId29"/>
    <p:sldId id="1237" r:id="rId30"/>
    <p:sldId id="1176" r:id="rId31"/>
    <p:sldId id="1265" r:id="rId32"/>
    <p:sldId id="538" r:id="rId33"/>
    <p:sldId id="555" r:id="rId34"/>
    <p:sldId id="545" r:id="rId35"/>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5E3E3"/>
    <a:srgbClr val="E6B9B8"/>
    <a:srgbClr val="0000FF"/>
    <a:srgbClr val="CC00FF"/>
    <a:srgbClr val="00CC00"/>
    <a:srgbClr val="33CC33"/>
    <a:srgbClr val="72AF2F"/>
    <a:srgbClr val="00CC66"/>
    <a:srgbClr val="008000"/>
    <a:srgbClr val="D0D8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137" autoAdjust="0"/>
    <p:restoredTop sz="95628" autoAdjust="0"/>
  </p:normalViewPr>
  <p:slideViewPr>
    <p:cSldViewPr snapToGrid="0">
      <p:cViewPr varScale="1">
        <p:scale>
          <a:sx n="59" d="100"/>
          <a:sy n="59" d="100"/>
        </p:scale>
        <p:origin x="84" y="116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6/3/2025</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6/3/2025</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800652-BD15-EF0F-21BB-A63B8FB80C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C2F6FD-4498-B28F-B30C-5C894ADE22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C02A3A-412F-7EE3-1923-FCD4BC9ECA56}"/>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1289EF06-548F-1FCE-B53E-6B56B00319B5}"/>
              </a:ext>
            </a:extLst>
          </p:cNvPr>
          <p:cNvSpPr>
            <a:spLocks noGrp="1"/>
          </p:cNvSpPr>
          <p:nvPr>
            <p:ph type="sldNum" sz="quarter" idx="10"/>
          </p:nvPr>
        </p:nvSpPr>
        <p:spPr/>
        <p:txBody>
          <a:bodyPr/>
          <a:lstStyle/>
          <a:p>
            <a:pPr>
              <a:defRPr/>
            </a:pPr>
            <a:fld id="{ECB452CC-48C9-4997-9257-C682E2A70ECE}" type="slidenum">
              <a:rPr lang="en-GB" altLang="en-US" smtClean="0"/>
              <a:pPr>
                <a:defRPr/>
              </a:pPr>
              <a:t>19</a:t>
            </a:fld>
            <a:endParaRPr lang="en-GB" altLang="en-US"/>
          </a:p>
        </p:txBody>
      </p:sp>
    </p:spTree>
    <p:extLst>
      <p:ext uri="{BB962C8B-B14F-4D97-AF65-F5344CB8AC3E}">
        <p14:creationId xmlns:p14="http://schemas.microsoft.com/office/powerpoint/2010/main" val="6106578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9pPr>
          </a:lstStyle>
          <a:p>
            <a:fld id="{2D770B0D-5557-402D-B954-A438D68DADC6}" type="slidenum">
              <a:rPr lang="en-GB" altLang="fr-FR" sz="1400" smtClean="0">
                <a:solidFill>
                  <a:srgbClr val="000000"/>
                </a:solidFill>
                <a:latin typeface="Times New Roman" panose="02020603050405020304" pitchFamily="18" charset="0"/>
              </a:rPr>
              <a:pPr/>
              <a:t>24</a:t>
            </a:fld>
            <a:endParaRPr lang="en-GB" altLang="fr-FR" sz="1400">
              <a:solidFill>
                <a:srgbClr val="000000"/>
              </a:solidFill>
              <a:latin typeface="Times New Roman" panose="02020603050405020304" pitchFamily="18" charset="0"/>
            </a:endParaRPr>
          </a:p>
        </p:txBody>
      </p:sp>
      <p:sp>
        <p:nvSpPr>
          <p:cNvPr id="18435" name="Rectangle 1"/>
          <p:cNvSpPr>
            <a:spLocks noGrp="1" noRot="1" noChangeAspect="1" noChangeArrowheads="1" noTextEdit="1"/>
          </p:cNvSpPr>
          <p:nvPr>
            <p:ph type="sldImg"/>
          </p:nvPr>
        </p:nvSpPr>
        <p:spPr>
          <a:xfrm>
            <a:off x="90488" y="755650"/>
            <a:ext cx="6615112" cy="3721100"/>
          </a:xfrm>
          <a:solidFill>
            <a:srgbClr val="FFFFFF"/>
          </a:solidFill>
          <a:ln/>
        </p:spPr>
      </p:sp>
      <p:sp>
        <p:nvSpPr>
          <p:cNvPr id="18436" name="Rectangle 2"/>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fr-FR"/>
          </a:p>
        </p:txBody>
      </p:sp>
    </p:spTree>
    <p:extLst>
      <p:ext uri="{BB962C8B-B14F-4D97-AF65-F5344CB8AC3E}">
        <p14:creationId xmlns:p14="http://schemas.microsoft.com/office/powerpoint/2010/main" val="41849146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2</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3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9pPr>
          </a:lstStyle>
          <a:p>
            <a:fld id="{5EF137EC-5E00-4359-9CC1-203FA3531DDA}" type="slidenum">
              <a:rPr lang="en-GB" altLang="fr-FR" sz="1400" smtClean="0">
                <a:solidFill>
                  <a:srgbClr val="000000"/>
                </a:solidFill>
                <a:latin typeface="Times New Roman" panose="02020603050405020304" pitchFamily="18" charset="0"/>
              </a:rPr>
              <a:pPr/>
              <a:t>12</a:t>
            </a:fld>
            <a:endParaRPr lang="en-GB" altLang="fr-FR" sz="1400">
              <a:solidFill>
                <a:srgbClr val="000000"/>
              </a:solidFill>
              <a:latin typeface="Times New Roman" panose="02020603050405020304" pitchFamily="18" charset="0"/>
            </a:endParaRPr>
          </a:p>
        </p:txBody>
      </p:sp>
      <p:sp>
        <p:nvSpPr>
          <p:cNvPr id="14339"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endParaRPr lang="en-US" altLang="fr-FR" sz="1200" b="1">
              <a:solidFill>
                <a:srgbClr val="000000"/>
              </a:solidFill>
            </a:endParaRPr>
          </a:p>
        </p:txBody>
      </p:sp>
      <p:sp>
        <p:nvSpPr>
          <p:cNvPr id="14340"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fr-FR"/>
          </a:p>
        </p:txBody>
      </p:sp>
    </p:spTree>
    <p:extLst>
      <p:ext uri="{BB962C8B-B14F-4D97-AF65-F5344CB8AC3E}">
        <p14:creationId xmlns:p14="http://schemas.microsoft.com/office/powerpoint/2010/main" val="919092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ECB452CC-48C9-4997-9257-C682E2A70ECE}" type="slidenum">
              <a:rPr lang="en-GB" altLang="en-US" smtClean="0"/>
              <a:pPr>
                <a:defRPr/>
              </a:pPr>
              <a:t>13</a:t>
            </a:fld>
            <a:endParaRPr lang="en-GB" altLang="en-US"/>
          </a:p>
        </p:txBody>
      </p:sp>
    </p:spTree>
    <p:extLst>
      <p:ext uri="{BB962C8B-B14F-4D97-AF65-F5344CB8AC3E}">
        <p14:creationId xmlns:p14="http://schemas.microsoft.com/office/powerpoint/2010/main" val="16872179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B949AA-919E-C517-719A-519A215CC2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7CE4D5-26E1-17D8-862B-B8E1A70567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FABE63-4FEE-3946-9AFE-9FFFB2422B38}"/>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9411C729-9F9C-9615-17FE-6CE4F0999656}"/>
              </a:ext>
            </a:extLst>
          </p:cNvPr>
          <p:cNvSpPr>
            <a:spLocks noGrp="1"/>
          </p:cNvSpPr>
          <p:nvPr>
            <p:ph type="sldNum" sz="quarter" idx="10"/>
          </p:nvPr>
        </p:nvSpPr>
        <p:spPr/>
        <p:txBody>
          <a:bodyPr/>
          <a:lstStyle/>
          <a:p>
            <a:pPr>
              <a:defRPr/>
            </a:pPr>
            <a:fld id="{ECB452CC-48C9-4997-9257-C682E2A70ECE}" type="slidenum">
              <a:rPr lang="en-GB" altLang="en-US" smtClean="0"/>
              <a:pPr>
                <a:defRPr/>
              </a:pPr>
              <a:t>14</a:t>
            </a:fld>
            <a:endParaRPr lang="en-GB" altLang="en-US"/>
          </a:p>
        </p:txBody>
      </p:sp>
    </p:spTree>
    <p:extLst>
      <p:ext uri="{BB962C8B-B14F-4D97-AF65-F5344CB8AC3E}">
        <p14:creationId xmlns:p14="http://schemas.microsoft.com/office/powerpoint/2010/main" val="10386358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E3FCCF-6D1B-2361-1083-4ED3E9BDCC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31E874-F347-7349-2A7D-0540AA1631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08826A-C194-34DB-EDBE-30C8BB4365A5}"/>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3AB2B192-E4F1-5869-F45B-CE8DD65E4B5D}"/>
              </a:ext>
            </a:extLst>
          </p:cNvPr>
          <p:cNvSpPr>
            <a:spLocks noGrp="1"/>
          </p:cNvSpPr>
          <p:nvPr>
            <p:ph type="sldNum" sz="quarter" idx="10"/>
          </p:nvPr>
        </p:nvSpPr>
        <p:spPr/>
        <p:txBody>
          <a:bodyPr/>
          <a:lstStyle/>
          <a:p>
            <a:pPr>
              <a:defRPr/>
            </a:pPr>
            <a:fld id="{ECB452CC-48C9-4997-9257-C682E2A70ECE}" type="slidenum">
              <a:rPr lang="en-GB" altLang="en-US" smtClean="0"/>
              <a:pPr>
                <a:defRPr/>
              </a:pPr>
              <a:t>15</a:t>
            </a:fld>
            <a:endParaRPr lang="en-GB" altLang="en-US"/>
          </a:p>
        </p:txBody>
      </p:sp>
    </p:spTree>
    <p:extLst>
      <p:ext uri="{BB962C8B-B14F-4D97-AF65-F5344CB8AC3E}">
        <p14:creationId xmlns:p14="http://schemas.microsoft.com/office/powerpoint/2010/main" val="20142222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2E1528-6B88-C379-C579-E6D28376EF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FFFBDF-9261-326C-7CC7-F5919B4FC22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93709A-305C-2D7B-F185-B52658456202}"/>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0745491E-A4CA-9775-32BE-4F7FE36D61FE}"/>
              </a:ext>
            </a:extLst>
          </p:cNvPr>
          <p:cNvSpPr>
            <a:spLocks noGrp="1"/>
          </p:cNvSpPr>
          <p:nvPr>
            <p:ph type="sldNum" sz="quarter" idx="10"/>
          </p:nvPr>
        </p:nvSpPr>
        <p:spPr/>
        <p:txBody>
          <a:bodyPr/>
          <a:lstStyle/>
          <a:p>
            <a:pPr>
              <a:defRPr/>
            </a:pPr>
            <a:fld id="{ECB452CC-48C9-4997-9257-C682E2A70ECE}" type="slidenum">
              <a:rPr lang="en-GB" altLang="en-US" smtClean="0"/>
              <a:pPr>
                <a:defRPr/>
              </a:pPr>
              <a:t>16</a:t>
            </a:fld>
            <a:endParaRPr lang="en-GB" altLang="en-US"/>
          </a:p>
        </p:txBody>
      </p:sp>
    </p:spTree>
    <p:extLst>
      <p:ext uri="{BB962C8B-B14F-4D97-AF65-F5344CB8AC3E}">
        <p14:creationId xmlns:p14="http://schemas.microsoft.com/office/powerpoint/2010/main" val="7932615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51676-3B11-1760-C4DD-F0635D94E1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3E6942-EA93-F97B-054D-E657D1F44C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66D9FA-E7CE-CCBA-6BCF-808AD6B61B69}"/>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8D9B6FB4-E303-1CFD-D592-95831AD096AF}"/>
              </a:ext>
            </a:extLst>
          </p:cNvPr>
          <p:cNvSpPr>
            <a:spLocks noGrp="1"/>
          </p:cNvSpPr>
          <p:nvPr>
            <p:ph type="sldNum" sz="quarter" idx="10"/>
          </p:nvPr>
        </p:nvSpPr>
        <p:spPr/>
        <p:txBody>
          <a:bodyPr/>
          <a:lstStyle/>
          <a:p>
            <a:pPr>
              <a:defRPr/>
            </a:pPr>
            <a:fld id="{ECB452CC-48C9-4997-9257-C682E2A70ECE}" type="slidenum">
              <a:rPr lang="en-GB" altLang="en-US" smtClean="0"/>
              <a:pPr>
                <a:defRPr/>
              </a:pPr>
              <a:t>17</a:t>
            </a:fld>
            <a:endParaRPr lang="en-GB" altLang="en-US"/>
          </a:p>
        </p:txBody>
      </p:sp>
    </p:spTree>
    <p:extLst>
      <p:ext uri="{BB962C8B-B14F-4D97-AF65-F5344CB8AC3E}">
        <p14:creationId xmlns:p14="http://schemas.microsoft.com/office/powerpoint/2010/main" val="1327182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6B97CB-1F3E-AF47-A3DA-24B0412756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04D2C8-E9FF-10CE-B67A-E473687360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B0C53FE-7B7F-8C4B-8EDD-D9D765FAD32A}"/>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3EF317C3-F9CB-619F-FDA5-6508A9B792CF}"/>
              </a:ext>
            </a:extLst>
          </p:cNvPr>
          <p:cNvSpPr>
            <a:spLocks noGrp="1"/>
          </p:cNvSpPr>
          <p:nvPr>
            <p:ph type="sldNum" sz="quarter" idx="10"/>
          </p:nvPr>
        </p:nvSpPr>
        <p:spPr/>
        <p:txBody>
          <a:bodyPr/>
          <a:lstStyle/>
          <a:p>
            <a:pPr>
              <a:defRPr/>
            </a:pPr>
            <a:fld id="{ECB452CC-48C9-4997-9257-C682E2A70ECE}" type="slidenum">
              <a:rPr lang="en-GB" altLang="en-US" smtClean="0"/>
              <a:pPr>
                <a:defRPr/>
              </a:pPr>
              <a:t>18</a:t>
            </a:fld>
            <a:endParaRPr lang="en-GB" altLang="en-US"/>
          </a:p>
        </p:txBody>
      </p:sp>
    </p:spTree>
    <p:extLst>
      <p:ext uri="{BB962C8B-B14F-4D97-AF65-F5344CB8AC3E}">
        <p14:creationId xmlns:p14="http://schemas.microsoft.com/office/powerpoint/2010/main" val="41797658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431800" y="52810"/>
            <a:ext cx="8006806"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solidFill>
                  <a:schemeClr val="tx1"/>
                </a:solidFill>
                <a:latin typeface="Arial" panose="020B0604020202020204" pitchFamily="34" charset="0"/>
                <a:cs typeface="Arial" panose="020B0604020202020204" pitchFamily="34" charset="0"/>
              </a:rPr>
              <a:t>3GPP TSG SA Meeting #108</a:t>
            </a:r>
          </a:p>
          <a:p>
            <a:pPr>
              <a:spcBef>
                <a:spcPts val="600"/>
              </a:spcBef>
              <a:tabLst>
                <a:tab pos="6120130" algn="r"/>
              </a:tabLst>
            </a:pPr>
            <a:r>
              <a:rPr lang="en-GB" sz="1400" b="1" dirty="0">
                <a:solidFill>
                  <a:schemeClr val="tx1"/>
                </a:solidFill>
                <a:effectLst/>
                <a:latin typeface="Arial" panose="020B0604020202020204" pitchFamily="34" charset="0"/>
                <a:ea typeface="SimSun" panose="02010600030101010101" pitchFamily="2" charset="-122"/>
                <a:cs typeface="Arial" panose="020B0604020202020204" pitchFamily="34" charset="0"/>
              </a:rPr>
              <a:t>10 - 13 June 2025, Prague, </a:t>
            </a:r>
            <a:r>
              <a:rPr lang="en-US" sz="1400" b="1" i="0" dirty="0">
                <a:solidFill>
                  <a:schemeClr val="tx1"/>
                </a:solidFill>
                <a:effectLst/>
                <a:latin typeface="Arial" panose="020B0604020202020204" pitchFamily="34" charset="0"/>
              </a:rPr>
              <a:t>Czech Republic</a:t>
            </a:r>
            <a:endParaRPr lang="en-US" sz="1400" b="1"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7776106" y="170657"/>
            <a:ext cx="19515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400" b="1" kern="1200" dirty="0">
                <a:solidFill>
                  <a:schemeClr val="tx1"/>
                </a:solidFill>
                <a:latin typeface="Arial" panose="020B0604020202020204" pitchFamily="34" charset="0"/>
                <a:ea typeface="+mn-ea"/>
                <a:cs typeface="Arial" panose="020B0604020202020204" pitchFamily="34" charset="0"/>
              </a:rPr>
              <a:t>SP-250579</a:t>
            </a: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1" y="2433638"/>
            <a:ext cx="10970684" cy="1143000"/>
          </a:xfrm>
        </p:spPr>
        <p:txBody>
          <a:bodyPr/>
          <a:lstStyle>
            <a:lvl1pPr algn="ctr">
              <a:defRPr/>
            </a:lvl1pPr>
          </a:lstStyle>
          <a:p>
            <a:r>
              <a:rPr lang="en-US" dirty="0"/>
              <a:t>Click to edit Master title style</a:t>
            </a:r>
            <a:endParaRPr lang="en-GB" dirty="0"/>
          </a:p>
        </p:txBody>
      </p:sp>
    </p:spTree>
    <p:extLst>
      <p:ext uri="{BB962C8B-B14F-4D97-AF65-F5344CB8AC3E}">
        <p14:creationId xmlns:p14="http://schemas.microsoft.com/office/powerpoint/2010/main" val="37195622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SA#108, 10 -13 June 2025</a:t>
            </a:r>
            <a:endParaRPr lang="en-GB" sz="1000"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2025</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 id="214748398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oleObject" Target="../embeddings/oleObject2.bin"/><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837561" y="1671639"/>
            <a:ext cx="10350392"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nb-NO" sz="5300" b="1" dirty="0"/>
              <a:t>SA WG6 status report to TSG SA#108</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895600" y="3505562"/>
            <a:ext cx="6400800" cy="1752600"/>
          </a:xfrm>
        </p:spPr>
        <p:txBody>
          <a:bodyPr/>
          <a:lstStyle/>
          <a:p>
            <a:pPr>
              <a:lnSpc>
                <a:spcPct val="80000"/>
              </a:lnSpc>
            </a:pPr>
            <a:br>
              <a:rPr lang="en-US" altLang="en-US" sz="2000" dirty="0"/>
            </a:br>
            <a:r>
              <a:rPr lang="en-US" altLang="en-US" b="1" dirty="0">
                <a:latin typeface="Arial" panose="020B0604020202020204" pitchFamily="34" charset="0"/>
              </a:rPr>
              <a:t>Atle Monrad</a:t>
            </a:r>
          </a:p>
          <a:p>
            <a:pPr>
              <a:lnSpc>
                <a:spcPct val="80000"/>
              </a:lnSpc>
            </a:pPr>
            <a:endParaRPr lang="en-US" altLang="en-US" sz="1200" b="1" dirty="0">
              <a:latin typeface="Arial" panose="020B0604020202020204" pitchFamily="34" charset="0"/>
            </a:endParaRPr>
          </a:p>
          <a:p>
            <a:pPr>
              <a:lnSpc>
                <a:spcPct val="80000"/>
              </a:lnSpc>
            </a:pPr>
            <a:r>
              <a:rPr lang="en-US" altLang="en-US" sz="2000" b="1" dirty="0">
                <a:latin typeface="Arial" panose="020B0604020202020204" pitchFamily="34" charset="0"/>
              </a:rPr>
              <a:t>SA6 Chair (</a:t>
            </a:r>
            <a:r>
              <a:rPr lang="en-US" altLang="en-US" sz="2000" b="1" dirty="0" err="1">
                <a:latin typeface="Arial" panose="020B0604020202020204" pitchFamily="34" charset="0"/>
              </a:rPr>
              <a:t>InterDigital</a:t>
            </a:r>
            <a:r>
              <a:rPr lang="en-US" altLang="en-US" sz="2000" b="1" dirty="0">
                <a:latin typeface="Arial" panose="020B0604020202020204" pitchFamily="34" charset="0"/>
              </a:rPr>
              <a:t> Communications)</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525678" y="93920"/>
            <a:ext cx="10515600" cy="1325563"/>
          </a:xfrm>
        </p:spPr>
        <p:txBody>
          <a:bodyPr/>
          <a:lstStyle/>
          <a:p>
            <a:r>
              <a:rPr lang="en-US" altLang="en-US" b="1" dirty="0"/>
              <a:t>Progress of approved Release 20 5GA Study Items</a:t>
            </a:r>
          </a:p>
        </p:txBody>
      </p:sp>
      <p:graphicFrame>
        <p:nvGraphicFramePr>
          <p:cNvPr id="2" name="Table 1">
            <a:extLst>
              <a:ext uri="{FF2B5EF4-FFF2-40B4-BE49-F238E27FC236}">
                <a16:creationId xmlns:a16="http://schemas.microsoft.com/office/drawing/2014/main" id="{8D5D58F9-DFEF-B3E1-CC7A-F422796534EB}"/>
              </a:ext>
            </a:extLst>
          </p:cNvPr>
          <p:cNvGraphicFramePr>
            <a:graphicFrameLocks noGrp="1"/>
          </p:cNvGraphicFramePr>
          <p:nvPr>
            <p:extLst>
              <p:ext uri="{D42A27DB-BD31-4B8C-83A1-F6EECF244321}">
                <p14:modId xmlns:p14="http://schemas.microsoft.com/office/powerpoint/2010/main" val="157611461"/>
              </p:ext>
            </p:extLst>
          </p:nvPr>
        </p:nvGraphicFramePr>
        <p:xfrm>
          <a:off x="455164" y="1404505"/>
          <a:ext cx="11464552" cy="4507319"/>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1342342"/>
                    </a:ext>
                  </a:extLst>
                </a:gridCol>
                <a:gridCol w="5242309">
                  <a:extLst>
                    <a:ext uri="{9D8B030D-6E8A-4147-A177-3AD203B41FA5}">
                      <a16:colId xmlns:a16="http://schemas.microsoft.com/office/drawing/2014/main" val="4247322570"/>
                    </a:ext>
                  </a:extLst>
                </a:gridCol>
                <a:gridCol w="1781908">
                  <a:extLst>
                    <a:ext uri="{9D8B030D-6E8A-4147-A177-3AD203B41FA5}">
                      <a16:colId xmlns:a16="http://schemas.microsoft.com/office/drawing/2014/main" val="3593150659"/>
                    </a:ext>
                  </a:extLst>
                </a:gridCol>
                <a:gridCol w="1207477">
                  <a:extLst>
                    <a:ext uri="{9D8B030D-6E8A-4147-A177-3AD203B41FA5}">
                      <a16:colId xmlns:a16="http://schemas.microsoft.com/office/drawing/2014/main" val="1738675374"/>
                    </a:ext>
                  </a:extLst>
                </a:gridCol>
                <a:gridCol w="762000">
                  <a:extLst>
                    <a:ext uri="{9D8B030D-6E8A-4147-A177-3AD203B41FA5}">
                      <a16:colId xmlns:a16="http://schemas.microsoft.com/office/drawing/2014/main" val="1488635476"/>
                    </a:ext>
                  </a:extLst>
                </a:gridCol>
                <a:gridCol w="946861">
                  <a:extLst>
                    <a:ext uri="{9D8B030D-6E8A-4147-A177-3AD203B41FA5}">
                      <a16:colId xmlns:a16="http://schemas.microsoft.com/office/drawing/2014/main" val="3208763215"/>
                    </a:ext>
                  </a:extLst>
                </a:gridCol>
                <a:gridCol w="717507">
                  <a:extLst>
                    <a:ext uri="{9D8B030D-6E8A-4147-A177-3AD203B41FA5}">
                      <a16:colId xmlns:a16="http://schemas.microsoft.com/office/drawing/2014/main" val="70904798"/>
                    </a:ext>
                  </a:extLst>
                </a:gridCol>
              </a:tblGrid>
              <a:tr h="880605">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156167095"/>
                  </a:ext>
                </a:extLst>
              </a:tr>
              <a:tr h="476168">
                <a:tc>
                  <a:txBody>
                    <a:bodyPr/>
                    <a:lstStyle/>
                    <a:p>
                      <a:pPr algn="l" fontAlgn="t"/>
                      <a:r>
                        <a:rPr lang="en-GB" sz="1400" b="1" kern="1200" dirty="0">
                          <a:solidFill>
                            <a:schemeClr val="lt1"/>
                          </a:solidFill>
                          <a:latin typeface="+mn-lt"/>
                          <a:ea typeface="+mn-ea"/>
                          <a:cs typeface="+mn-cs"/>
                        </a:rPr>
                        <a:t>1070024</a:t>
                      </a:r>
                    </a:p>
                  </a:txBody>
                  <a:tcPr marL="72000" marR="12700" marT="12708" marB="0" anchor="ctr">
                    <a:solidFill>
                      <a:srgbClr val="92D050"/>
                    </a:solidFill>
                  </a:tcPr>
                </a:tc>
                <a:tc>
                  <a:txBody>
                    <a:bodyPr/>
                    <a:lstStyle/>
                    <a:p>
                      <a:pPr marL="0" marR="0" algn="l">
                        <a:lnSpc>
                          <a:spcPct val="115000"/>
                        </a:lnSpc>
                        <a:spcBef>
                          <a:spcPts val="100"/>
                        </a:spcBef>
                        <a:spcAft>
                          <a:spcPts val="100"/>
                        </a:spcAft>
                      </a:pPr>
                      <a:r>
                        <a:rPr lang="en-GB" sz="1400" b="1" kern="1200" dirty="0">
                          <a:solidFill>
                            <a:schemeClr val="dk1"/>
                          </a:solidFill>
                          <a:effectLst/>
                          <a:latin typeface="+mn-lt"/>
                          <a:ea typeface="+mn-ea"/>
                          <a:cs typeface="Arial" panose="020B0604020202020204" pitchFamily="34" charset="0"/>
                        </a:rPr>
                        <a:t>Study on Discreet listening and monitoring of mission critical services, Phase 2</a:t>
                      </a:r>
                      <a:endParaRPr lang="en-US" sz="1400" b="1" kern="1200" dirty="0">
                        <a:solidFill>
                          <a:schemeClr val="tx1"/>
                        </a:solidFill>
                        <a:latin typeface="+mn-lt"/>
                        <a:ea typeface="+mn-ea"/>
                        <a:cs typeface="Arial" panose="020B0604020202020204" pitchFamily="34" charset="0"/>
                      </a:endParaRPr>
                    </a:p>
                  </a:txBody>
                  <a:tcPr marL="68580" marR="68580" marT="0" marB="0" anchor="ctr">
                    <a:solidFill>
                      <a:srgbClr val="92D050"/>
                    </a:solidFill>
                  </a:tcPr>
                </a:tc>
                <a:tc>
                  <a:txBody>
                    <a:bodyPr/>
                    <a:lstStyle/>
                    <a:p>
                      <a:pPr algn="l"/>
                      <a:r>
                        <a:rPr lang="en-GB" sz="1400" b="1" kern="1200" dirty="0">
                          <a:solidFill>
                            <a:schemeClr val="dk1"/>
                          </a:solidFill>
                          <a:effectLst/>
                          <a:latin typeface="+mn-lt"/>
                          <a:ea typeface="+mn-ea"/>
                          <a:cs typeface="Arial" panose="020B0604020202020204" pitchFamily="34" charset="0"/>
                        </a:rPr>
                        <a:t>FS_MCDISC_Ph2</a:t>
                      </a:r>
                      <a:endParaRPr lang="en-US" sz="1400" b="1" dirty="0">
                        <a:latin typeface="+mn-lt"/>
                        <a:cs typeface="Arial" panose="020B0604020202020204" pitchFamily="34" charset="0"/>
                      </a:endParaRPr>
                    </a:p>
                  </a:txBody>
                  <a:tcPr marL="91446" marR="91446" marT="45691" marB="45691" anchor="ctr">
                    <a:solidFill>
                      <a:srgbClr val="92D050"/>
                    </a:solidFill>
                  </a:tcPr>
                </a:tc>
                <a:tc>
                  <a:txBody>
                    <a:bodyPr/>
                    <a:lstStyle/>
                    <a:p>
                      <a:r>
                        <a:rPr lang="en-US" sz="1400" b="1" kern="1200" dirty="0">
                          <a:solidFill>
                            <a:schemeClr val="tx1"/>
                          </a:solidFill>
                          <a:latin typeface="+mn-lt"/>
                          <a:ea typeface="+mn-ea"/>
                          <a:cs typeface="Arial" panose="020B0604020202020204" pitchFamily="34" charset="0"/>
                        </a:rPr>
                        <a:t>SA#111</a:t>
                      </a:r>
                    </a:p>
                    <a:p>
                      <a:r>
                        <a:rPr lang="en-US" sz="1400" b="1" kern="1200" dirty="0">
                          <a:solidFill>
                            <a:schemeClr val="tx1"/>
                          </a:solidFill>
                          <a:latin typeface="+mn-lt"/>
                          <a:ea typeface="+mn-ea"/>
                          <a:cs typeface="Arial" panose="020B0604020202020204" pitchFamily="34" charset="0"/>
                        </a:rPr>
                        <a:t>(03/2026)</a:t>
                      </a:r>
                    </a:p>
                  </a:txBody>
                  <a:tcPr marL="91446" marR="91446" marT="45691" marB="45691"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400" b="1" dirty="0">
                          <a:solidFill>
                            <a:schemeClr val="tx1"/>
                          </a:solidFill>
                          <a:latin typeface="+mn-lt"/>
                        </a:rPr>
                        <a:t>-</a:t>
                      </a:r>
                      <a:endParaRPr lang="en-US" sz="1400" b="1" dirty="0">
                        <a:solidFill>
                          <a:schemeClr val="tx1"/>
                        </a:solidFill>
                        <a:latin typeface="+mn-lt"/>
                      </a:endParaRPr>
                    </a:p>
                  </a:txBody>
                  <a:tcPr marL="91446" marR="91446" marT="45691" marB="45691" anchor="ctr">
                    <a:solidFill>
                      <a:srgbClr val="92D050"/>
                    </a:solidFill>
                  </a:tcPr>
                </a:tc>
                <a:tc>
                  <a:txBody>
                    <a:bodyPr/>
                    <a:lstStyle/>
                    <a:p>
                      <a:pPr algn="l" fontAlgn="t"/>
                      <a:r>
                        <a:rPr lang="en-US" sz="1400" b="1" kern="1200" dirty="0">
                          <a:solidFill>
                            <a:schemeClr val="tx1"/>
                          </a:solidFill>
                          <a:latin typeface="+mn-lt"/>
                          <a:ea typeface="+mn-ea"/>
                          <a:cs typeface="+mn-cs"/>
                        </a:rPr>
                        <a:t>SP-250379</a:t>
                      </a:r>
                      <a:endParaRPr lang="en-GB" sz="1400" b="1" kern="1200" dirty="0">
                        <a:solidFill>
                          <a:schemeClr val="tx1"/>
                        </a:solidFill>
                        <a:latin typeface="+mn-lt"/>
                        <a:ea typeface="+mn-ea"/>
                        <a:cs typeface="+mn-cs"/>
                      </a:endParaRPr>
                    </a:p>
                  </a:txBody>
                  <a:tcPr marL="36000" marR="72000" marT="12708" marB="0"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10%</a:t>
                      </a:r>
                    </a:p>
                  </a:txBody>
                  <a:tcPr marL="91446" marR="91446" marT="45691" marB="45691" anchor="ctr">
                    <a:solidFill>
                      <a:srgbClr val="92D050"/>
                    </a:solidFill>
                  </a:tcPr>
                </a:tc>
                <a:extLst>
                  <a:ext uri="{0D108BD9-81ED-4DB2-BD59-A6C34878D82A}">
                    <a16:rowId xmlns:a16="http://schemas.microsoft.com/office/drawing/2014/main" val="1845910183"/>
                  </a:ext>
                </a:extLst>
              </a:tr>
              <a:tr h="476168">
                <a:tc>
                  <a:txBody>
                    <a:bodyPr/>
                    <a:lstStyle/>
                    <a:p>
                      <a:pPr algn="l" fontAlgn="t"/>
                      <a:r>
                        <a:rPr lang="en-GB" sz="1400" b="1" kern="1200" dirty="0">
                          <a:solidFill>
                            <a:schemeClr val="lt1"/>
                          </a:solidFill>
                          <a:latin typeface="+mn-lt"/>
                          <a:ea typeface="+mn-ea"/>
                          <a:cs typeface="+mn-cs"/>
                        </a:rPr>
                        <a:t>1070025</a:t>
                      </a:r>
                    </a:p>
                  </a:txBody>
                  <a:tcPr marL="72000" marR="12700" marT="12708" marB="0" anchor="ctr">
                    <a:solidFill>
                      <a:srgbClr val="92D050"/>
                    </a:solidFill>
                  </a:tcPr>
                </a:tc>
                <a:tc>
                  <a:txBody>
                    <a:bodyPr/>
                    <a:lstStyle/>
                    <a:p>
                      <a:pPr marL="0" marR="0" algn="l">
                        <a:lnSpc>
                          <a:spcPct val="115000"/>
                        </a:lnSpc>
                        <a:spcBef>
                          <a:spcPts val="100"/>
                        </a:spcBef>
                        <a:spcAft>
                          <a:spcPts val="100"/>
                        </a:spcAft>
                      </a:pPr>
                      <a:r>
                        <a:rPr lang="en-GB" sz="1400" b="1" kern="1200" dirty="0">
                          <a:solidFill>
                            <a:schemeClr val="dk1"/>
                          </a:solidFill>
                          <a:effectLst/>
                          <a:latin typeface="+mn-lt"/>
                          <a:ea typeface="+mn-ea"/>
                          <a:cs typeface="Arial" panose="020B0604020202020204" pitchFamily="34" charset="0"/>
                        </a:rPr>
                        <a:t>Study on Logging and recording of mission critical services, Phase 2</a:t>
                      </a:r>
                      <a:endParaRPr lang="en-US" sz="1400" b="1" kern="1200" dirty="0">
                        <a:solidFill>
                          <a:schemeClr val="tx1"/>
                        </a:solidFill>
                        <a:latin typeface="+mn-lt"/>
                        <a:ea typeface="+mn-ea"/>
                        <a:cs typeface="Arial" panose="020B0604020202020204" pitchFamily="34" charset="0"/>
                      </a:endParaRPr>
                    </a:p>
                  </a:txBody>
                  <a:tcPr marL="68580" marR="68580" marT="0" marB="0" anchor="ctr">
                    <a:solidFill>
                      <a:srgbClr val="92D050"/>
                    </a:solidFill>
                  </a:tcPr>
                </a:tc>
                <a:tc>
                  <a:txBody>
                    <a:bodyPr/>
                    <a:lstStyle/>
                    <a:p>
                      <a:pPr algn="l"/>
                      <a:r>
                        <a:rPr lang="en-GB" sz="1400" b="1" kern="1200" dirty="0">
                          <a:solidFill>
                            <a:schemeClr val="dk1"/>
                          </a:solidFill>
                          <a:effectLst/>
                          <a:latin typeface="+mn-lt"/>
                          <a:ea typeface="+mn-ea"/>
                          <a:cs typeface="Arial" panose="020B0604020202020204" pitchFamily="34" charset="0"/>
                        </a:rPr>
                        <a:t>FS_MCLOG_Ph2</a:t>
                      </a:r>
                      <a:endParaRPr lang="en-US" sz="1400" b="1" dirty="0">
                        <a:latin typeface="+mn-lt"/>
                        <a:cs typeface="Arial" panose="020B0604020202020204" pitchFamily="34" charset="0"/>
                      </a:endParaRPr>
                    </a:p>
                  </a:txBody>
                  <a:tcPr marL="91446" marR="91446" marT="45691" marB="45691" anchor="ctr">
                    <a:solidFill>
                      <a:srgbClr val="92D050"/>
                    </a:solidFill>
                  </a:tcPr>
                </a:tc>
                <a:tc>
                  <a:txBody>
                    <a:bodyPr/>
                    <a:lstStyle/>
                    <a:p>
                      <a:r>
                        <a:rPr lang="en-US" sz="1400" b="1" kern="1200" dirty="0">
                          <a:solidFill>
                            <a:schemeClr val="tx1"/>
                          </a:solidFill>
                          <a:latin typeface="+mn-lt"/>
                          <a:ea typeface="+mn-ea"/>
                          <a:cs typeface="Arial" panose="020B0604020202020204" pitchFamily="34" charset="0"/>
                        </a:rPr>
                        <a:t>SA#111</a:t>
                      </a:r>
                    </a:p>
                    <a:p>
                      <a:r>
                        <a:rPr lang="en-US" sz="1400" b="1" kern="1200" dirty="0">
                          <a:solidFill>
                            <a:schemeClr val="tx1"/>
                          </a:solidFill>
                          <a:latin typeface="+mn-lt"/>
                          <a:ea typeface="+mn-ea"/>
                          <a:cs typeface="Arial" panose="020B0604020202020204" pitchFamily="34" charset="0"/>
                        </a:rPr>
                        <a:t>(03/2026)</a:t>
                      </a:r>
                    </a:p>
                  </a:txBody>
                  <a:tcPr marL="91446" marR="91446" marT="45691" marB="45691"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schemeClr val="tx1"/>
                          </a:solidFill>
                          <a:effectLst/>
                          <a:uLnTx/>
                          <a:uFillTx/>
                          <a:latin typeface="+mn-lt"/>
                          <a:ea typeface="+mn-ea"/>
                          <a:cs typeface="+mn-cs"/>
                        </a:rPr>
                        <a:t>-</a:t>
                      </a:r>
                      <a:endParaRPr kumimoji="0" lang="en-US" sz="1400" b="1" i="0" u="none" strike="noStrike" kern="1200" cap="none" spc="0" normalizeH="0" baseline="0" noProof="0" dirty="0">
                        <a:ln>
                          <a:noFill/>
                        </a:ln>
                        <a:solidFill>
                          <a:schemeClr val="tx1"/>
                        </a:solidFill>
                        <a:effectLst/>
                        <a:uLnTx/>
                        <a:uFillTx/>
                        <a:latin typeface="+mn-lt"/>
                        <a:ea typeface="+mn-ea"/>
                        <a:cs typeface="+mn-cs"/>
                      </a:endParaRPr>
                    </a:p>
                  </a:txBody>
                  <a:tcPr marL="91446" marR="91446" marT="45691" marB="45691" anchor="ctr">
                    <a:solidFill>
                      <a:srgbClr val="92D050"/>
                    </a:solidFill>
                  </a:tcPr>
                </a:tc>
                <a:tc>
                  <a:txBody>
                    <a:bodyPr/>
                    <a:lstStyle/>
                    <a:p>
                      <a:pPr algn="l" fontAlgn="t"/>
                      <a:r>
                        <a:rPr lang="en-US" sz="1400" b="1" kern="1200" dirty="0">
                          <a:solidFill>
                            <a:schemeClr val="tx1"/>
                          </a:solidFill>
                          <a:latin typeface="+mn-lt"/>
                          <a:ea typeface="+mn-ea"/>
                          <a:cs typeface="+mn-cs"/>
                        </a:rPr>
                        <a:t>SP-250380</a:t>
                      </a:r>
                      <a:endParaRPr lang="en-GB" sz="1400" b="1" kern="1200" dirty="0">
                        <a:solidFill>
                          <a:schemeClr val="tx1"/>
                        </a:solidFill>
                        <a:latin typeface="+mn-lt"/>
                        <a:ea typeface="+mn-ea"/>
                        <a:cs typeface="+mn-cs"/>
                      </a:endParaRPr>
                    </a:p>
                  </a:txBody>
                  <a:tcPr marL="36000" marR="72000" marT="12708" marB="0"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10%</a:t>
                      </a:r>
                    </a:p>
                  </a:txBody>
                  <a:tcPr marL="91446" marR="91446" marT="45691" marB="45691" anchor="ctr">
                    <a:solidFill>
                      <a:srgbClr val="92D050"/>
                    </a:solidFill>
                  </a:tcPr>
                </a:tc>
                <a:extLst>
                  <a:ext uri="{0D108BD9-81ED-4DB2-BD59-A6C34878D82A}">
                    <a16:rowId xmlns:a16="http://schemas.microsoft.com/office/drawing/2014/main" val="3057134204"/>
                  </a:ext>
                </a:extLst>
              </a:tr>
              <a:tr h="476168">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lt1"/>
                          </a:solidFill>
                          <a:latin typeface="+mn-lt"/>
                          <a:ea typeface="+mn-ea"/>
                          <a:cs typeface="+mn-cs"/>
                        </a:rPr>
                        <a:t>1050034</a:t>
                      </a:r>
                    </a:p>
                  </a:txBody>
                  <a:tcPr marL="72000" marR="48003" marT="0" marB="0" anchor="ctr">
                    <a:solidFill>
                      <a:srgbClr val="92D050"/>
                    </a:solidFill>
                  </a:tcPr>
                </a:tc>
                <a:tc>
                  <a:txBody>
                    <a:bodyPr/>
                    <a:lstStyle/>
                    <a:p>
                      <a:pPr marL="0" marR="0" algn="l">
                        <a:lnSpc>
                          <a:spcPct val="115000"/>
                        </a:lnSpc>
                        <a:spcBef>
                          <a:spcPts val="100"/>
                        </a:spcBef>
                        <a:spcAft>
                          <a:spcPts val="100"/>
                        </a:spcAft>
                      </a:pPr>
                      <a:r>
                        <a:rPr lang="en-GB" sz="1400" b="1" kern="1200" dirty="0">
                          <a:solidFill>
                            <a:schemeClr val="dk1"/>
                          </a:solidFill>
                          <a:effectLst/>
                          <a:latin typeface="+mn-lt"/>
                          <a:ea typeface="+mn-ea"/>
                          <a:cs typeface="Arial" panose="020B0604020202020204" pitchFamily="34" charset="0"/>
                        </a:rPr>
                        <a:t>Study on Service Enabler Architecture Layer (SEAL) Phase 4</a:t>
                      </a:r>
                      <a:endParaRPr lang="en-US" sz="1400" b="1" kern="1200" dirty="0">
                        <a:solidFill>
                          <a:schemeClr val="tx1"/>
                        </a:solidFill>
                        <a:latin typeface="+mn-lt"/>
                        <a:ea typeface="+mn-ea"/>
                        <a:cs typeface="Arial" panose="020B0604020202020204" pitchFamily="34" charset="0"/>
                      </a:endParaRPr>
                    </a:p>
                  </a:txBody>
                  <a:tcPr marL="68580" marR="68580" marT="0" marB="0" anchor="ctr">
                    <a:solidFill>
                      <a:srgbClr val="92D050"/>
                    </a:solidFill>
                  </a:tcPr>
                </a:tc>
                <a:tc>
                  <a:txBody>
                    <a:bodyPr/>
                    <a:lstStyle/>
                    <a:p>
                      <a:pPr algn="l"/>
                      <a:r>
                        <a:rPr lang="en-US" sz="1400" b="1" dirty="0">
                          <a:latin typeface="+mn-lt"/>
                          <a:cs typeface="Arial" panose="020B0604020202020204" pitchFamily="34" charset="0"/>
                        </a:rPr>
                        <a:t>FS_</a:t>
                      </a:r>
                      <a:r>
                        <a:rPr lang="en-US" sz="1400" b="1" kern="1200" dirty="0">
                          <a:solidFill>
                            <a:schemeClr val="dk1"/>
                          </a:solidFill>
                          <a:effectLst/>
                          <a:latin typeface="+mn-lt"/>
                          <a:ea typeface="+mn-ea"/>
                          <a:cs typeface="Arial" panose="020B0604020202020204" pitchFamily="34" charset="0"/>
                        </a:rPr>
                        <a:t>SEAL_Ph4</a:t>
                      </a:r>
                      <a:endParaRPr lang="en-US" sz="1400" b="1" dirty="0">
                        <a:latin typeface="+mn-lt"/>
                        <a:cs typeface="Arial" panose="020B0604020202020204" pitchFamily="34" charset="0"/>
                      </a:endParaRPr>
                    </a:p>
                  </a:txBody>
                  <a:tcPr marL="91446" marR="91446" marT="45691" marB="45691" anchor="ctr">
                    <a:solidFill>
                      <a:srgbClr val="92D050"/>
                    </a:solidFill>
                  </a:tcPr>
                </a:tc>
                <a:tc>
                  <a:txBody>
                    <a:bodyPr/>
                    <a:lstStyle/>
                    <a:p>
                      <a:r>
                        <a:rPr lang="en-US" sz="1400" b="1" kern="1200" dirty="0">
                          <a:solidFill>
                            <a:schemeClr val="tx1"/>
                          </a:solidFill>
                          <a:latin typeface="+mn-lt"/>
                          <a:ea typeface="+mn-ea"/>
                          <a:cs typeface="Arial" panose="020B0604020202020204" pitchFamily="34" charset="0"/>
                        </a:rPr>
                        <a:t>SA#110</a:t>
                      </a:r>
                    </a:p>
                    <a:p>
                      <a:r>
                        <a:rPr lang="en-US" sz="1400" b="1" kern="1200" dirty="0">
                          <a:solidFill>
                            <a:schemeClr val="tx1"/>
                          </a:solidFill>
                          <a:latin typeface="+mn-lt"/>
                          <a:ea typeface="+mn-ea"/>
                          <a:cs typeface="Arial" panose="020B0604020202020204" pitchFamily="34" charset="0"/>
                        </a:rPr>
                        <a:t>(12/2025)</a:t>
                      </a:r>
                    </a:p>
                  </a:txBody>
                  <a:tcPr marL="91446" marR="91446" marT="45691" marB="45691"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schemeClr val="tx1"/>
                          </a:solidFill>
                          <a:effectLst/>
                          <a:uLnTx/>
                          <a:uFillTx/>
                          <a:latin typeface="+mn-lt"/>
                          <a:ea typeface="+mn-ea"/>
                          <a:cs typeface="+mn-cs"/>
                        </a:rPr>
                        <a:t>40%</a:t>
                      </a:r>
                      <a:endParaRPr kumimoji="0" lang="en-US" sz="1400" b="1" i="0" u="none" strike="noStrike" kern="1200" cap="none" spc="0" normalizeH="0" baseline="0" noProof="0" dirty="0">
                        <a:ln>
                          <a:noFill/>
                        </a:ln>
                        <a:solidFill>
                          <a:schemeClr val="tx1"/>
                        </a:solidFill>
                        <a:effectLst/>
                        <a:uLnTx/>
                        <a:uFillTx/>
                        <a:latin typeface="+mn-lt"/>
                        <a:ea typeface="+mn-ea"/>
                        <a:cs typeface="+mn-cs"/>
                      </a:endParaRPr>
                    </a:p>
                  </a:txBody>
                  <a:tcPr marL="91446" marR="91446" marT="45691" marB="45691"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b="1" kern="1200" dirty="0">
                          <a:solidFill>
                            <a:schemeClr val="tx1"/>
                          </a:solidFill>
                          <a:latin typeface="+mn-lt"/>
                          <a:ea typeface="+mn-ea"/>
                          <a:cs typeface="+mn-cs"/>
                        </a:rPr>
                        <a:t>SP-250374</a:t>
                      </a:r>
                      <a:endParaRPr lang="en-GB" sz="1400" b="1" kern="1200" dirty="0">
                        <a:solidFill>
                          <a:schemeClr val="tx1"/>
                        </a:solidFill>
                        <a:latin typeface="+mn-lt"/>
                        <a:ea typeface="+mn-ea"/>
                        <a:cs typeface="+mn-cs"/>
                      </a:endParaRPr>
                    </a:p>
                  </a:txBody>
                  <a:tcPr marL="36000" marR="72000" marT="0" marB="0"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75%</a:t>
                      </a:r>
                    </a:p>
                  </a:txBody>
                  <a:tcPr marL="91446" marR="91446" marT="45691" marB="45691" anchor="ctr">
                    <a:solidFill>
                      <a:srgbClr val="92D050"/>
                    </a:solidFill>
                  </a:tcPr>
                </a:tc>
                <a:extLst>
                  <a:ext uri="{0D108BD9-81ED-4DB2-BD59-A6C34878D82A}">
                    <a16:rowId xmlns:a16="http://schemas.microsoft.com/office/drawing/2014/main" val="1527074580"/>
                  </a:ext>
                </a:extLst>
              </a:tr>
              <a:tr h="476168">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lt1"/>
                          </a:solidFill>
                          <a:latin typeface="+mn-lt"/>
                          <a:ea typeface="+mn-ea"/>
                          <a:cs typeface="+mn-cs"/>
                        </a:rPr>
                        <a:t>1070029</a:t>
                      </a:r>
                    </a:p>
                  </a:txBody>
                  <a:tcPr marL="72000" marR="48003" marT="0" marB="0" anchor="ctr">
                    <a:solidFill>
                      <a:srgbClr val="92D050"/>
                    </a:solidFill>
                  </a:tcPr>
                </a:tc>
                <a:tc>
                  <a:txBody>
                    <a:bodyPr/>
                    <a:lstStyle/>
                    <a:p>
                      <a:pPr marL="0" marR="0" algn="l">
                        <a:lnSpc>
                          <a:spcPct val="115000"/>
                        </a:lnSpc>
                        <a:spcBef>
                          <a:spcPts val="100"/>
                        </a:spcBef>
                        <a:spcAft>
                          <a:spcPts val="100"/>
                        </a:spcAft>
                      </a:pPr>
                      <a:r>
                        <a:rPr lang="en-GB" sz="1400" b="1" kern="1200" dirty="0">
                          <a:solidFill>
                            <a:schemeClr val="dk1"/>
                          </a:solidFill>
                          <a:effectLst/>
                          <a:latin typeface="+mn-lt"/>
                          <a:ea typeface="+mn-ea"/>
                          <a:cs typeface="Arial" panose="020B0604020202020204" pitchFamily="34" charset="0"/>
                        </a:rPr>
                        <a:t>Study on Stage 2 for AI/ML service Phase 2</a:t>
                      </a:r>
                      <a:endParaRPr lang="en-US" sz="1400" b="1" kern="1200" dirty="0">
                        <a:solidFill>
                          <a:schemeClr val="tx1"/>
                        </a:solidFill>
                        <a:latin typeface="+mn-lt"/>
                        <a:ea typeface="+mn-ea"/>
                        <a:cs typeface="Arial" panose="020B0604020202020204" pitchFamily="34" charset="0"/>
                      </a:endParaRPr>
                    </a:p>
                  </a:txBody>
                  <a:tcPr marL="68580" marR="68580" marT="0" marB="0" anchor="ctr">
                    <a:solidFill>
                      <a:srgbClr val="92D050"/>
                    </a:solidFill>
                  </a:tcPr>
                </a:tc>
                <a:tc>
                  <a:txBody>
                    <a:bodyPr/>
                    <a:lstStyle/>
                    <a:p>
                      <a:pPr algn="l"/>
                      <a:r>
                        <a:rPr lang="en-GB" sz="1400" b="1" kern="1200" dirty="0">
                          <a:solidFill>
                            <a:schemeClr val="dk1"/>
                          </a:solidFill>
                          <a:effectLst/>
                          <a:latin typeface="+mn-lt"/>
                          <a:ea typeface="+mn-ea"/>
                          <a:cs typeface="Arial" panose="020B0604020202020204" pitchFamily="34" charset="0"/>
                        </a:rPr>
                        <a:t>FS_AIML_App_Ph2</a:t>
                      </a:r>
                      <a:endParaRPr lang="en-US" sz="1400" b="1" kern="1200" dirty="0">
                        <a:solidFill>
                          <a:schemeClr val="dk1"/>
                        </a:solidFill>
                        <a:latin typeface="+mn-lt"/>
                        <a:ea typeface="+mn-ea"/>
                        <a:cs typeface="Arial" panose="020B0604020202020204" pitchFamily="34" charset="0"/>
                      </a:endParaRPr>
                    </a:p>
                  </a:txBody>
                  <a:tcPr marL="91446" marR="91446" marT="45691" marB="45691"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(12/2025)</a:t>
                      </a:r>
                    </a:p>
                  </a:txBody>
                  <a:tcPr marL="91446" marR="91446" marT="45691" marB="45691"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schemeClr val="tx1"/>
                          </a:solidFill>
                          <a:effectLst/>
                          <a:uLnTx/>
                          <a:uFillTx/>
                          <a:latin typeface="+mn-lt"/>
                          <a:ea typeface="+mn-ea"/>
                          <a:cs typeface="+mn-cs"/>
                        </a:rPr>
                        <a:t>-</a:t>
                      </a:r>
                      <a:endParaRPr kumimoji="0" lang="en-US" sz="1400" b="1" i="0" u="none" strike="noStrike" kern="1200" cap="none" spc="0" normalizeH="0" baseline="0" noProof="0" dirty="0">
                        <a:ln>
                          <a:noFill/>
                        </a:ln>
                        <a:solidFill>
                          <a:schemeClr val="tx1"/>
                        </a:solidFill>
                        <a:effectLst/>
                        <a:uLnTx/>
                        <a:uFillTx/>
                        <a:latin typeface="+mn-lt"/>
                        <a:ea typeface="+mn-ea"/>
                        <a:cs typeface="+mn-cs"/>
                      </a:endParaRPr>
                    </a:p>
                  </a:txBody>
                  <a:tcPr marL="91446" marR="91446" marT="45691" marB="45691"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b="1" dirty="0">
                          <a:solidFill>
                            <a:schemeClr val="tx1"/>
                          </a:solidFill>
                          <a:latin typeface="+mn-lt"/>
                        </a:rPr>
                        <a:t>SP-250384</a:t>
                      </a:r>
                      <a:endParaRPr lang="en-GB" sz="1400" b="1" kern="1200" dirty="0">
                        <a:solidFill>
                          <a:schemeClr val="tx1"/>
                        </a:solidFill>
                        <a:latin typeface="+mn-lt"/>
                        <a:ea typeface="+mn-ea"/>
                        <a:cs typeface="+mn-cs"/>
                      </a:endParaRPr>
                    </a:p>
                  </a:txBody>
                  <a:tcPr marL="36000" marR="72000" marT="0" marB="0"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40%</a:t>
                      </a:r>
                    </a:p>
                  </a:txBody>
                  <a:tcPr marL="91446" marR="91446" marT="45691" marB="45691" anchor="ctr">
                    <a:solidFill>
                      <a:srgbClr val="92D050"/>
                    </a:solidFill>
                  </a:tcPr>
                </a:tc>
                <a:extLst>
                  <a:ext uri="{0D108BD9-81ED-4DB2-BD59-A6C34878D82A}">
                    <a16:rowId xmlns:a16="http://schemas.microsoft.com/office/drawing/2014/main" val="2627207874"/>
                  </a:ext>
                </a:extLst>
              </a:tr>
              <a:tr h="476168">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400" b="1" kern="1200" dirty="0">
                          <a:solidFill>
                            <a:schemeClr val="lt1"/>
                          </a:solidFill>
                          <a:latin typeface="+mn-lt"/>
                          <a:ea typeface="+mn-ea"/>
                          <a:cs typeface="+mn-cs"/>
                        </a:rPr>
                        <a:t>1070026</a:t>
                      </a:r>
                    </a:p>
                  </a:txBody>
                  <a:tcPr marL="72000" marR="48003" marT="0" marB="0" anchor="ctr">
                    <a:solidFill>
                      <a:srgbClr val="92D050"/>
                    </a:solidFill>
                  </a:tcPr>
                </a:tc>
                <a:tc>
                  <a:txBody>
                    <a:bodyPr/>
                    <a:lstStyle/>
                    <a:p>
                      <a:pPr marL="0" marR="0" algn="l">
                        <a:lnSpc>
                          <a:spcPct val="115000"/>
                        </a:lnSpc>
                        <a:spcBef>
                          <a:spcPts val="100"/>
                        </a:spcBef>
                        <a:spcAft>
                          <a:spcPts val="100"/>
                        </a:spcAft>
                      </a:pPr>
                      <a:r>
                        <a:rPr lang="en-GB" sz="1400" b="1" kern="1200" dirty="0">
                          <a:solidFill>
                            <a:schemeClr val="dk1"/>
                          </a:solidFill>
                          <a:effectLst/>
                          <a:latin typeface="+mn-lt"/>
                          <a:ea typeface="+mn-ea"/>
                          <a:cs typeface="Arial" panose="020B0604020202020204" pitchFamily="34" charset="0"/>
                        </a:rPr>
                        <a:t>Study on </a:t>
                      </a:r>
                      <a:r>
                        <a:rPr lang="en-US" sz="1400" b="1" kern="1200" dirty="0">
                          <a:solidFill>
                            <a:schemeClr val="dk1"/>
                          </a:solidFill>
                          <a:effectLst/>
                          <a:latin typeface="+mn-lt"/>
                          <a:ea typeface="+mn-ea"/>
                          <a:cs typeface="Arial" panose="020B0604020202020204" pitchFamily="34" charset="0"/>
                        </a:rPr>
                        <a:t>Application enabler for XR Services Phase 3</a:t>
                      </a:r>
                      <a:endParaRPr lang="en-US" sz="1400" b="1" kern="1200" dirty="0">
                        <a:solidFill>
                          <a:schemeClr val="tx1"/>
                        </a:solidFill>
                        <a:latin typeface="+mn-lt"/>
                        <a:ea typeface="+mn-ea"/>
                        <a:cs typeface="Arial" panose="020B0604020202020204" pitchFamily="34" charset="0"/>
                      </a:endParaRPr>
                    </a:p>
                  </a:txBody>
                  <a:tcPr marL="68580" marR="68580" marT="0" marB="0" anchor="ctr">
                    <a:solidFill>
                      <a:srgbClr val="92D050"/>
                    </a:solidFill>
                  </a:tcPr>
                </a:tc>
                <a:tc>
                  <a:txBody>
                    <a:bodyPr/>
                    <a:lstStyle/>
                    <a:p>
                      <a:pPr algn="l"/>
                      <a:r>
                        <a:rPr lang="en-GB" sz="1400" b="1" kern="1200" dirty="0">
                          <a:solidFill>
                            <a:schemeClr val="dk1"/>
                          </a:solidFill>
                          <a:effectLst/>
                          <a:latin typeface="+mn-lt"/>
                          <a:ea typeface="+mn-ea"/>
                          <a:cs typeface="Arial" panose="020B0604020202020204" pitchFamily="34" charset="0"/>
                        </a:rPr>
                        <a:t>FS_XRM_Ph3_APP</a:t>
                      </a:r>
                      <a:endParaRPr lang="en-US" sz="1400" b="1" kern="1200" dirty="0">
                        <a:solidFill>
                          <a:schemeClr val="dk1"/>
                        </a:solidFill>
                        <a:latin typeface="+mn-lt"/>
                        <a:ea typeface="+mn-ea"/>
                        <a:cs typeface="Arial" panose="020B0604020202020204" pitchFamily="34" charset="0"/>
                      </a:endParaRPr>
                    </a:p>
                  </a:txBody>
                  <a:tcPr marL="91446" marR="91446" marT="45691" marB="45691"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(12/2025)</a:t>
                      </a:r>
                    </a:p>
                  </a:txBody>
                  <a:tcPr marL="91446" marR="91446" marT="45691" marB="45691"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schemeClr val="tx1"/>
                          </a:solidFill>
                          <a:effectLst/>
                          <a:uLnTx/>
                          <a:uFillTx/>
                          <a:latin typeface="+mn-lt"/>
                          <a:ea typeface="+mn-ea"/>
                          <a:cs typeface="+mn-cs"/>
                        </a:rPr>
                        <a:t>-</a:t>
                      </a:r>
                      <a:endParaRPr kumimoji="0" lang="en-US" sz="1400" b="1" i="0" u="none" strike="noStrike" kern="1200" cap="none" spc="0" normalizeH="0" baseline="0" noProof="0" dirty="0">
                        <a:ln>
                          <a:noFill/>
                        </a:ln>
                        <a:solidFill>
                          <a:schemeClr val="tx1"/>
                        </a:solidFill>
                        <a:effectLst/>
                        <a:uLnTx/>
                        <a:uFillTx/>
                        <a:latin typeface="+mn-lt"/>
                        <a:ea typeface="+mn-ea"/>
                        <a:cs typeface="+mn-cs"/>
                      </a:endParaRPr>
                    </a:p>
                  </a:txBody>
                  <a:tcPr marL="91446" marR="91446" marT="45691" marB="45691" anchor="ctr">
                    <a:solidFill>
                      <a:srgbClr val="92D050"/>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400" b="1" kern="1200" dirty="0">
                          <a:solidFill>
                            <a:schemeClr val="tx1"/>
                          </a:solidFill>
                          <a:latin typeface="+mn-lt"/>
                          <a:ea typeface="+mn-ea"/>
                          <a:cs typeface="+mn-cs"/>
                        </a:rPr>
                        <a:t>S6-250381</a:t>
                      </a:r>
                    </a:p>
                  </a:txBody>
                  <a:tcPr marL="36000" marR="72000" marT="0" marB="0"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35%</a:t>
                      </a:r>
                    </a:p>
                  </a:txBody>
                  <a:tcPr marL="91446" marR="91446" marT="45691" marB="45691" anchor="ctr">
                    <a:solidFill>
                      <a:srgbClr val="92D050"/>
                    </a:solidFill>
                  </a:tcPr>
                </a:tc>
                <a:extLst>
                  <a:ext uri="{0D108BD9-81ED-4DB2-BD59-A6C34878D82A}">
                    <a16:rowId xmlns:a16="http://schemas.microsoft.com/office/drawing/2014/main" val="895198276"/>
                  </a:ext>
                </a:extLst>
              </a:tr>
              <a:tr h="476168">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lt1"/>
                          </a:solidFill>
                          <a:latin typeface="+mn-lt"/>
                          <a:ea typeface="+mn-ea"/>
                          <a:cs typeface="+mn-cs"/>
                        </a:rPr>
                        <a:t>1070028</a:t>
                      </a:r>
                    </a:p>
                  </a:txBody>
                  <a:tcPr marL="72000" marR="48003" marT="0" marB="0" anchor="ctr">
                    <a:solidFill>
                      <a:srgbClr val="92D050"/>
                    </a:solidFill>
                  </a:tcPr>
                </a:tc>
                <a:tc>
                  <a:txBody>
                    <a:bodyPr/>
                    <a:lstStyle/>
                    <a:p>
                      <a:pPr marL="0" marR="0" algn="l">
                        <a:lnSpc>
                          <a:spcPct val="115000"/>
                        </a:lnSpc>
                        <a:spcBef>
                          <a:spcPts val="100"/>
                        </a:spcBef>
                        <a:spcAft>
                          <a:spcPts val="100"/>
                        </a:spcAft>
                      </a:pPr>
                      <a:r>
                        <a:rPr lang="en-GB" sz="1400" b="1" kern="1200" dirty="0">
                          <a:solidFill>
                            <a:schemeClr val="dk1"/>
                          </a:solidFill>
                          <a:effectLst/>
                          <a:latin typeface="+mn-lt"/>
                          <a:ea typeface="+mn-ea"/>
                          <a:cs typeface="Arial" panose="020B0604020202020204" pitchFamily="34" charset="0"/>
                        </a:rPr>
                        <a:t>Study on Stage 2 for MMTel Phase 2</a:t>
                      </a:r>
                      <a:endParaRPr lang="en-US" sz="1400" b="1" kern="1200" dirty="0">
                        <a:solidFill>
                          <a:schemeClr val="tx1"/>
                        </a:solidFill>
                        <a:latin typeface="+mn-lt"/>
                        <a:ea typeface="+mn-ea"/>
                        <a:cs typeface="Arial" panose="020B0604020202020204" pitchFamily="34" charset="0"/>
                      </a:endParaRPr>
                    </a:p>
                  </a:txBody>
                  <a:tcPr marL="68580" marR="68580" marT="0" marB="0" anchor="ctr">
                    <a:solidFill>
                      <a:srgbClr val="92D050"/>
                    </a:solidFill>
                  </a:tcPr>
                </a:tc>
                <a:tc>
                  <a:txBody>
                    <a:bodyPr/>
                    <a:lstStyle/>
                    <a:p>
                      <a:pPr algn="l"/>
                      <a:r>
                        <a:rPr lang="en-US" sz="1400" b="1" kern="1200" dirty="0">
                          <a:solidFill>
                            <a:schemeClr val="dk1"/>
                          </a:solidFill>
                          <a:effectLst/>
                          <a:latin typeface="+mn-lt"/>
                          <a:ea typeface="+mn-ea"/>
                          <a:cs typeface="Arial" panose="020B0604020202020204" pitchFamily="34" charset="0"/>
                        </a:rPr>
                        <a:t>FS_MMTel_Ph2_APP</a:t>
                      </a:r>
                      <a:endParaRPr lang="en-US" sz="1400" b="1" kern="1200" dirty="0">
                        <a:solidFill>
                          <a:schemeClr val="dk1"/>
                        </a:solidFill>
                        <a:latin typeface="+mn-lt"/>
                        <a:ea typeface="+mn-ea"/>
                        <a:cs typeface="Arial" panose="020B0604020202020204" pitchFamily="34" charset="0"/>
                      </a:endParaRPr>
                    </a:p>
                  </a:txBody>
                  <a:tcPr marL="91446" marR="91446" marT="45691" marB="45691" anchor="ctr">
                    <a:solidFill>
                      <a:srgbClr val="92D050"/>
                    </a:solidFill>
                  </a:tcPr>
                </a:tc>
                <a:tc>
                  <a:txBody>
                    <a:bodyPr/>
                    <a:lstStyle/>
                    <a:p>
                      <a:r>
                        <a:rPr lang="en-US" sz="1400" b="1" kern="1200" dirty="0">
                          <a:solidFill>
                            <a:schemeClr val="tx1"/>
                          </a:solidFill>
                          <a:latin typeface="+mn-lt"/>
                          <a:ea typeface="+mn-ea"/>
                          <a:cs typeface="Arial" panose="020B0604020202020204" pitchFamily="34" charset="0"/>
                        </a:rPr>
                        <a:t>SA#111</a:t>
                      </a:r>
                    </a:p>
                    <a:p>
                      <a:r>
                        <a:rPr lang="en-US" sz="1400" b="1" kern="1200" dirty="0">
                          <a:solidFill>
                            <a:schemeClr val="tx1"/>
                          </a:solidFill>
                          <a:latin typeface="+mn-lt"/>
                          <a:ea typeface="+mn-ea"/>
                          <a:cs typeface="Arial" panose="020B0604020202020204" pitchFamily="34" charset="0"/>
                        </a:rPr>
                        <a:t>(03/2026)</a:t>
                      </a:r>
                    </a:p>
                  </a:txBody>
                  <a:tcPr marL="91446" marR="91446" marT="45691" marB="45691"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schemeClr val="tx1"/>
                          </a:solidFill>
                          <a:effectLst/>
                          <a:uLnTx/>
                          <a:uFillTx/>
                          <a:latin typeface="+mn-lt"/>
                          <a:ea typeface="+mn-ea"/>
                          <a:cs typeface="+mn-cs"/>
                        </a:rPr>
                        <a:t>-</a:t>
                      </a:r>
                      <a:endParaRPr kumimoji="0" lang="en-US" sz="1400" b="1" i="0" u="none" strike="noStrike" kern="1200" cap="none" spc="0" normalizeH="0" baseline="0" noProof="0" dirty="0">
                        <a:ln>
                          <a:noFill/>
                        </a:ln>
                        <a:solidFill>
                          <a:schemeClr val="tx1"/>
                        </a:solidFill>
                        <a:effectLst/>
                        <a:uLnTx/>
                        <a:uFillTx/>
                        <a:latin typeface="+mn-lt"/>
                        <a:ea typeface="+mn-ea"/>
                        <a:cs typeface="+mn-cs"/>
                      </a:endParaRPr>
                    </a:p>
                  </a:txBody>
                  <a:tcPr marL="91446" marR="91446" marT="45691" marB="45691" anchor="ctr">
                    <a:solidFill>
                      <a:srgbClr val="92D05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b="1" dirty="0">
                          <a:solidFill>
                            <a:schemeClr val="tx1"/>
                          </a:solidFill>
                          <a:latin typeface="+mn-lt"/>
                        </a:rPr>
                        <a:t>SP-250383</a:t>
                      </a:r>
                      <a:endParaRPr lang="en-GB" sz="1400" b="1" kern="1200" dirty="0">
                        <a:solidFill>
                          <a:schemeClr val="tx1"/>
                        </a:solidFill>
                        <a:latin typeface="+mn-lt"/>
                        <a:ea typeface="+mn-ea"/>
                        <a:cs typeface="+mn-cs"/>
                      </a:endParaRPr>
                    </a:p>
                  </a:txBody>
                  <a:tcPr marL="36000" marR="72000" marT="0" marB="0"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30%</a:t>
                      </a:r>
                    </a:p>
                  </a:txBody>
                  <a:tcPr marL="91446" marR="91446" marT="45691" marB="45691" anchor="ctr">
                    <a:solidFill>
                      <a:srgbClr val="92D050"/>
                    </a:solidFill>
                  </a:tcPr>
                </a:tc>
                <a:extLst>
                  <a:ext uri="{0D108BD9-81ED-4DB2-BD59-A6C34878D82A}">
                    <a16:rowId xmlns:a16="http://schemas.microsoft.com/office/drawing/2014/main" val="4157175748"/>
                  </a:ext>
                </a:extLst>
              </a:tr>
              <a:tr h="476168">
                <a:tc>
                  <a:txBody>
                    <a:bodyPr/>
                    <a:lstStyle/>
                    <a:p>
                      <a:pPr algn="l" fontAlgn="t"/>
                      <a:r>
                        <a:rPr lang="en-GB" altLang="ko-KR" sz="1400" b="1" kern="1200" dirty="0">
                          <a:solidFill>
                            <a:schemeClr val="lt1"/>
                          </a:solidFill>
                          <a:latin typeface="+mn-lt"/>
                          <a:ea typeface="+mn-ea"/>
                          <a:cs typeface="+mn-cs"/>
                        </a:rPr>
                        <a:t>1070027</a:t>
                      </a:r>
                      <a:endParaRPr lang="en-GB" sz="1400" b="1" kern="1200" dirty="0">
                        <a:solidFill>
                          <a:schemeClr val="lt1"/>
                        </a:solidFill>
                        <a:latin typeface="+mn-lt"/>
                        <a:ea typeface="+mn-ea"/>
                        <a:cs typeface="+mn-cs"/>
                      </a:endParaRPr>
                    </a:p>
                  </a:txBody>
                  <a:tcPr marL="72000" marR="12700" marT="12708" marB="0" anchor="ctr">
                    <a:solidFill>
                      <a:srgbClr val="92D050"/>
                    </a:solidFill>
                  </a:tcPr>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lang="en-GB" sz="1400" b="1" kern="1200" dirty="0">
                          <a:solidFill>
                            <a:schemeClr val="dk1"/>
                          </a:solidFill>
                          <a:effectLst/>
                          <a:latin typeface="+mn-lt"/>
                          <a:ea typeface="+mn-ea"/>
                          <a:cs typeface="Arial" panose="020B0604020202020204" pitchFamily="34" charset="0"/>
                        </a:rPr>
                        <a:t>Study on SEAL data delivery Phase 3</a:t>
                      </a:r>
                      <a:endParaRPr lang="en-US" sz="1400" b="1" kern="1200" dirty="0">
                        <a:solidFill>
                          <a:schemeClr val="dk1"/>
                        </a:solidFill>
                        <a:latin typeface="+mn-lt"/>
                        <a:ea typeface="+mn-ea"/>
                        <a:cs typeface="Arial" panose="020B0604020202020204" pitchFamily="34" charset="0"/>
                      </a:endParaRPr>
                    </a:p>
                  </a:txBody>
                  <a:tcPr marL="68580" marR="68580" marT="0" marB="0" anchor="ctr">
                    <a:solidFill>
                      <a:srgbClr val="92D050"/>
                    </a:solidFill>
                  </a:tcPr>
                </a:tc>
                <a:tc>
                  <a:txBody>
                    <a:bodyPr/>
                    <a:lstStyle/>
                    <a:p>
                      <a:pPr algn="l"/>
                      <a:r>
                        <a:rPr lang="en-GB" sz="1400" b="1" kern="1200" dirty="0">
                          <a:solidFill>
                            <a:schemeClr val="dk1"/>
                          </a:solidFill>
                          <a:effectLst/>
                          <a:latin typeface="+mn-lt"/>
                          <a:ea typeface="+mn-ea"/>
                          <a:cs typeface="Arial" panose="020B0604020202020204" pitchFamily="34" charset="0"/>
                        </a:rPr>
                        <a:t>FS_SEALDD_Ph3 </a:t>
                      </a:r>
                      <a:endParaRPr lang="en-US" sz="1400" b="1" kern="1200" dirty="0">
                        <a:solidFill>
                          <a:schemeClr val="dk1"/>
                        </a:solidFill>
                        <a:latin typeface="+mn-lt"/>
                        <a:ea typeface="+mn-ea"/>
                        <a:cs typeface="Arial" panose="020B0604020202020204" pitchFamily="34" charset="0"/>
                      </a:endParaRPr>
                    </a:p>
                  </a:txBody>
                  <a:tcPr marL="91446" marR="91446" marT="45691" marB="45691"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(12/2025)</a:t>
                      </a:r>
                    </a:p>
                  </a:txBody>
                  <a:tcPr marL="91446" marR="91446" marT="45691" marB="45691"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schemeClr val="tx1"/>
                          </a:solidFill>
                          <a:effectLst/>
                          <a:uLnTx/>
                          <a:uFillTx/>
                          <a:latin typeface="+mn-lt"/>
                          <a:ea typeface="+mn-ea"/>
                          <a:cs typeface="+mn-cs"/>
                        </a:rPr>
                        <a:t>-</a:t>
                      </a:r>
                      <a:endParaRPr kumimoji="0" lang="en-US" sz="1400" b="1" i="0" u="none" strike="noStrike" kern="1200" cap="none" spc="0" normalizeH="0" baseline="0" noProof="0" dirty="0">
                        <a:ln>
                          <a:noFill/>
                        </a:ln>
                        <a:solidFill>
                          <a:schemeClr val="tx1"/>
                        </a:solidFill>
                        <a:effectLst/>
                        <a:uLnTx/>
                        <a:uFillTx/>
                        <a:latin typeface="+mn-lt"/>
                        <a:ea typeface="+mn-ea"/>
                        <a:cs typeface="+mn-cs"/>
                      </a:endParaRPr>
                    </a:p>
                  </a:txBody>
                  <a:tcPr marL="91446" marR="91446" marT="45691" marB="45691" anchor="ctr">
                    <a:solidFill>
                      <a:srgbClr val="92D050"/>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400" b="1" kern="1200" dirty="0">
                          <a:solidFill>
                            <a:schemeClr val="tx1"/>
                          </a:solidFill>
                          <a:latin typeface="+mn-lt"/>
                          <a:ea typeface="+mn-ea"/>
                          <a:cs typeface="+mn-cs"/>
                        </a:rPr>
                        <a:t>SP-250382</a:t>
                      </a:r>
                    </a:p>
                  </a:txBody>
                  <a:tcPr marL="36000" marR="72000" marT="0" marB="0"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30%</a:t>
                      </a:r>
                    </a:p>
                  </a:txBody>
                  <a:tcPr marL="91446" marR="91446" marT="45691" marB="45691" anchor="ctr">
                    <a:solidFill>
                      <a:srgbClr val="92D050"/>
                    </a:solidFill>
                  </a:tcPr>
                </a:tc>
                <a:extLst>
                  <a:ext uri="{0D108BD9-81ED-4DB2-BD59-A6C34878D82A}">
                    <a16:rowId xmlns:a16="http://schemas.microsoft.com/office/drawing/2014/main" val="2196033324"/>
                  </a:ext>
                </a:extLst>
              </a:tr>
            </a:tbl>
          </a:graphicData>
        </a:graphic>
      </p:graphicFrame>
    </p:spTree>
    <p:extLst>
      <p:ext uri="{BB962C8B-B14F-4D97-AF65-F5344CB8AC3E}">
        <p14:creationId xmlns:p14="http://schemas.microsoft.com/office/powerpoint/2010/main" val="4055733295"/>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28913" y="93920"/>
            <a:ext cx="10515600" cy="1325563"/>
          </a:xfrm>
        </p:spPr>
        <p:txBody>
          <a:bodyPr/>
          <a:lstStyle/>
          <a:p>
            <a:r>
              <a:rPr lang="en-US" altLang="en-US" b="1" dirty="0"/>
              <a:t>Progress of approved Release 20 5GA Work Items</a:t>
            </a:r>
          </a:p>
        </p:txBody>
      </p:sp>
      <p:graphicFrame>
        <p:nvGraphicFramePr>
          <p:cNvPr id="2" name="Table 1">
            <a:extLst>
              <a:ext uri="{FF2B5EF4-FFF2-40B4-BE49-F238E27FC236}">
                <a16:creationId xmlns:a16="http://schemas.microsoft.com/office/drawing/2014/main" id="{8D5D58F9-DFEF-B3E1-CC7A-F422796534EB}"/>
              </a:ext>
            </a:extLst>
          </p:cNvPr>
          <p:cNvGraphicFramePr>
            <a:graphicFrameLocks noGrp="1"/>
          </p:cNvGraphicFramePr>
          <p:nvPr>
            <p:extLst>
              <p:ext uri="{D42A27DB-BD31-4B8C-83A1-F6EECF244321}">
                <p14:modId xmlns:p14="http://schemas.microsoft.com/office/powerpoint/2010/main" val="2811646176"/>
              </p:ext>
            </p:extLst>
          </p:nvPr>
        </p:nvGraphicFramePr>
        <p:xfrm>
          <a:off x="467931" y="1290791"/>
          <a:ext cx="11464552" cy="2781779"/>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1342342"/>
                    </a:ext>
                  </a:extLst>
                </a:gridCol>
                <a:gridCol w="5500217">
                  <a:extLst>
                    <a:ext uri="{9D8B030D-6E8A-4147-A177-3AD203B41FA5}">
                      <a16:colId xmlns:a16="http://schemas.microsoft.com/office/drawing/2014/main" val="4247322570"/>
                    </a:ext>
                  </a:extLst>
                </a:gridCol>
                <a:gridCol w="1477107">
                  <a:extLst>
                    <a:ext uri="{9D8B030D-6E8A-4147-A177-3AD203B41FA5}">
                      <a16:colId xmlns:a16="http://schemas.microsoft.com/office/drawing/2014/main" val="3593150659"/>
                    </a:ext>
                  </a:extLst>
                </a:gridCol>
                <a:gridCol w="1348154">
                  <a:extLst>
                    <a:ext uri="{9D8B030D-6E8A-4147-A177-3AD203B41FA5}">
                      <a16:colId xmlns:a16="http://schemas.microsoft.com/office/drawing/2014/main" val="1738675374"/>
                    </a:ext>
                  </a:extLst>
                </a:gridCol>
                <a:gridCol w="621323">
                  <a:extLst>
                    <a:ext uri="{9D8B030D-6E8A-4147-A177-3AD203B41FA5}">
                      <a16:colId xmlns:a16="http://schemas.microsoft.com/office/drawing/2014/main" val="1488635476"/>
                    </a:ext>
                  </a:extLst>
                </a:gridCol>
                <a:gridCol w="993754">
                  <a:extLst>
                    <a:ext uri="{9D8B030D-6E8A-4147-A177-3AD203B41FA5}">
                      <a16:colId xmlns:a16="http://schemas.microsoft.com/office/drawing/2014/main" val="3208763215"/>
                    </a:ext>
                  </a:extLst>
                </a:gridCol>
                <a:gridCol w="717507">
                  <a:extLst>
                    <a:ext uri="{9D8B030D-6E8A-4147-A177-3AD203B41FA5}">
                      <a16:colId xmlns:a16="http://schemas.microsoft.com/office/drawing/2014/main" val="70904798"/>
                    </a:ext>
                  </a:extLst>
                </a:gridCol>
              </a:tblGrid>
              <a:tr h="646484">
                <a:tc>
                  <a:txBody>
                    <a:bodyPr/>
                    <a:lstStyle/>
                    <a:p>
                      <a:pPr algn="ctr">
                        <a:lnSpc>
                          <a:spcPct val="107000"/>
                        </a:lnSpc>
                        <a:spcAft>
                          <a:spcPts val="800"/>
                        </a:spcAft>
                      </a:pPr>
                      <a:r>
                        <a:rPr lang="en-GB" sz="1400" dirty="0"/>
                        <a:t>UID</a:t>
                      </a:r>
                    </a:p>
                  </a:txBody>
                  <a:tcPr marL="72000" marR="72000" marT="0" marB="0" anchor="ctr"/>
                </a:tc>
                <a:tc>
                  <a:txBody>
                    <a:bodyPr/>
                    <a:lstStyle/>
                    <a:p>
                      <a:pPr algn="ctr">
                        <a:lnSpc>
                          <a:spcPct val="107000"/>
                        </a:lnSpc>
                        <a:spcAft>
                          <a:spcPts val="800"/>
                        </a:spcAft>
                      </a:pPr>
                      <a:r>
                        <a:rPr lang="en-GB" sz="1400" dirty="0"/>
                        <a:t>Name</a:t>
                      </a:r>
                    </a:p>
                  </a:txBody>
                  <a:tcPr marL="72000" marR="72000" marT="0" marB="0" anchor="ctr"/>
                </a:tc>
                <a:tc>
                  <a:txBody>
                    <a:bodyPr/>
                    <a:lstStyle/>
                    <a:p>
                      <a:pPr algn="ctr">
                        <a:lnSpc>
                          <a:spcPct val="107000"/>
                        </a:lnSpc>
                        <a:spcAft>
                          <a:spcPts val="800"/>
                        </a:spcAft>
                      </a:pPr>
                      <a:r>
                        <a:rPr lang="en-GB" sz="1400" dirty="0"/>
                        <a:t>Acronym</a:t>
                      </a:r>
                    </a:p>
                  </a:txBody>
                  <a:tcPr marL="72000" marR="72000" marT="0" marB="0" anchor="ctr"/>
                </a:tc>
                <a:tc>
                  <a:txBody>
                    <a:bodyPr/>
                    <a:lstStyle/>
                    <a:p>
                      <a:pPr algn="ctr">
                        <a:lnSpc>
                          <a:spcPct val="107000"/>
                        </a:lnSpc>
                        <a:spcAft>
                          <a:spcPts val="800"/>
                        </a:spcAft>
                      </a:pPr>
                      <a:r>
                        <a:rPr lang="en-GB" sz="1400" dirty="0"/>
                        <a:t>Target month/year</a:t>
                      </a:r>
                    </a:p>
                  </a:txBody>
                  <a:tcPr marL="72000" marR="72000"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72000" marR="72000" marT="0" marB="0" anchor="ctr"/>
                </a:tc>
                <a:tc>
                  <a:txBody>
                    <a:bodyPr/>
                    <a:lstStyle/>
                    <a:p>
                      <a:pPr algn="ctr">
                        <a:lnSpc>
                          <a:spcPct val="107000"/>
                        </a:lnSpc>
                        <a:spcAft>
                          <a:spcPts val="800"/>
                        </a:spcAft>
                      </a:pPr>
                      <a:r>
                        <a:rPr lang="en-GB" sz="1400" dirty="0"/>
                        <a:t>WID</a:t>
                      </a:r>
                    </a:p>
                  </a:txBody>
                  <a:tcPr marL="72000" marR="72000"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rgbClr val="FF0000"/>
                        </a:solidFill>
                        <a:latin typeface="+mn-lt"/>
                        <a:ea typeface="+mn-ea"/>
                        <a:cs typeface="+mn-cs"/>
                      </a:endParaRPr>
                    </a:p>
                  </a:txBody>
                  <a:tcPr marL="72000" marR="72000" marT="0" marB="0" anchor="ctr"/>
                </a:tc>
                <a:extLst>
                  <a:ext uri="{0D108BD9-81ED-4DB2-BD59-A6C34878D82A}">
                    <a16:rowId xmlns:a16="http://schemas.microsoft.com/office/drawing/2014/main" val="1156167095"/>
                  </a:ext>
                </a:extLst>
              </a:tr>
              <a:tr h="443561">
                <a:tc>
                  <a:txBody>
                    <a:bodyPr/>
                    <a:lstStyle/>
                    <a:p>
                      <a:pPr algn="l" fontAlgn="t"/>
                      <a:r>
                        <a:rPr lang="en-GB" sz="1400" b="1" kern="1200" dirty="0">
                          <a:solidFill>
                            <a:schemeClr val="lt1"/>
                          </a:solidFill>
                          <a:latin typeface="+mn-lt"/>
                          <a:ea typeface="+mn-ea"/>
                          <a:cs typeface="+mn-cs"/>
                        </a:rPr>
                        <a:t>1070032</a:t>
                      </a:r>
                    </a:p>
                  </a:txBody>
                  <a:tcPr marL="72000" marR="72000" marT="12708" marB="0" anchor="ctr">
                    <a:solidFill>
                      <a:srgbClr val="92D050"/>
                    </a:solidFill>
                  </a:tcPr>
                </a:tc>
                <a:tc>
                  <a:txBody>
                    <a:bodyPr/>
                    <a:lstStyle/>
                    <a:p>
                      <a:pPr marL="0" marR="0">
                        <a:lnSpc>
                          <a:spcPct val="115000"/>
                        </a:lnSpc>
                        <a:spcBef>
                          <a:spcPts val="100"/>
                        </a:spcBef>
                        <a:spcAft>
                          <a:spcPts val="100"/>
                        </a:spcAft>
                      </a:pPr>
                      <a:r>
                        <a:rPr lang="en-GB" sz="1400" b="1" kern="1200" dirty="0">
                          <a:solidFill>
                            <a:schemeClr val="dk1"/>
                          </a:solidFill>
                          <a:effectLst/>
                          <a:latin typeface="+mn-lt"/>
                          <a:ea typeface="+mn-ea"/>
                          <a:cs typeface="+mn-cs"/>
                        </a:rPr>
                        <a:t>Stage 2 for Enhanced Mission Critical Services Architecture Phase 2</a:t>
                      </a:r>
                      <a:endParaRPr lang="en-US" sz="1400" b="1" kern="1200" dirty="0">
                        <a:solidFill>
                          <a:schemeClr val="tx1"/>
                        </a:solidFill>
                        <a:latin typeface="+mn-lt"/>
                        <a:ea typeface="+mn-ea"/>
                        <a:cs typeface="+mn-cs"/>
                      </a:endParaRPr>
                    </a:p>
                  </a:txBody>
                  <a:tcPr marL="68580" marR="68580" marT="0" marB="0" anchor="ctr">
                    <a:solidFill>
                      <a:srgbClr val="92D050"/>
                    </a:solidFill>
                  </a:tcPr>
                </a:tc>
                <a:tc>
                  <a:txBody>
                    <a:bodyPr/>
                    <a:lstStyle/>
                    <a:p>
                      <a:r>
                        <a:rPr lang="en-GB" sz="1400" b="1" kern="1200" dirty="0">
                          <a:solidFill>
                            <a:schemeClr val="dk1"/>
                          </a:solidFill>
                          <a:effectLst/>
                          <a:latin typeface="+mn-lt"/>
                          <a:ea typeface="+mn-ea"/>
                          <a:cs typeface="+mn-cs"/>
                        </a:rPr>
                        <a:t>enhMC_Ph2-MC</a:t>
                      </a:r>
                      <a:endParaRPr lang="en-US" sz="1400" b="1" dirty="0">
                        <a:latin typeface="+mn-lt"/>
                      </a:endParaRPr>
                    </a:p>
                  </a:txBody>
                  <a:tcPr marL="91446" marR="91446" marT="45691" marB="45691"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(06/2026)</a:t>
                      </a:r>
                    </a:p>
                  </a:txBody>
                  <a:tcPr marL="91446" marR="91446" marT="45691" marB="45691"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a:t>
                      </a:r>
                    </a:p>
                  </a:txBody>
                  <a:tcPr marL="72000" marR="72000" marT="45691" marB="45691" anchor="ctr">
                    <a:solidFill>
                      <a:srgbClr val="92D050"/>
                    </a:solidFill>
                  </a:tcPr>
                </a:tc>
                <a:tc>
                  <a:txBody>
                    <a:bodyPr/>
                    <a:lstStyle/>
                    <a:p>
                      <a:pPr algn="l" fontAlgn="t"/>
                      <a:r>
                        <a:rPr lang="en-US" sz="1400" b="1" kern="1200" dirty="0">
                          <a:solidFill>
                            <a:schemeClr val="tx1"/>
                          </a:solidFill>
                          <a:latin typeface="+mn-lt"/>
                          <a:ea typeface="+mn-ea"/>
                          <a:cs typeface="+mn-cs"/>
                        </a:rPr>
                        <a:t>SP-250391</a:t>
                      </a:r>
                      <a:endParaRPr lang="en-GB" sz="1400" b="1" kern="1200" dirty="0">
                        <a:solidFill>
                          <a:schemeClr val="tx1"/>
                        </a:solidFill>
                        <a:latin typeface="+mn-lt"/>
                        <a:ea typeface="+mn-ea"/>
                        <a:cs typeface="+mn-cs"/>
                      </a:endParaRPr>
                    </a:p>
                  </a:txBody>
                  <a:tcPr marL="72000" marR="72000" marT="12708" marB="0"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rPr>
                        <a:t>15%</a:t>
                      </a:r>
                    </a:p>
                  </a:txBody>
                  <a:tcPr marL="91446" marR="91446" marT="45691" marB="45691" anchor="ctr">
                    <a:solidFill>
                      <a:srgbClr val="92D050"/>
                    </a:solidFill>
                  </a:tcPr>
                </a:tc>
                <a:extLst>
                  <a:ext uri="{0D108BD9-81ED-4DB2-BD59-A6C34878D82A}">
                    <a16:rowId xmlns:a16="http://schemas.microsoft.com/office/drawing/2014/main" val="176581676"/>
                  </a:ext>
                </a:extLst>
              </a:tr>
              <a:tr h="580989">
                <a:tc>
                  <a:txBody>
                    <a:bodyPr/>
                    <a:lstStyle/>
                    <a:p>
                      <a:pPr algn="l" fontAlgn="t"/>
                      <a:r>
                        <a:rPr lang="en-GB" sz="1400" b="1" kern="1200" dirty="0">
                          <a:solidFill>
                            <a:schemeClr val="lt1"/>
                          </a:solidFill>
                          <a:latin typeface="+mn-lt"/>
                          <a:ea typeface="+mn-ea"/>
                          <a:cs typeface="+mn-cs"/>
                        </a:rPr>
                        <a:t>1070031</a:t>
                      </a:r>
                    </a:p>
                  </a:txBody>
                  <a:tcPr marL="72000" marR="72000" marT="12708" marB="0" anchor="ctr">
                    <a:solidFill>
                      <a:srgbClr val="92D050"/>
                    </a:solidFill>
                  </a:tcPr>
                </a:tc>
                <a:tc>
                  <a:txBody>
                    <a:bodyPr/>
                    <a:lstStyle/>
                    <a:p>
                      <a:r>
                        <a:rPr lang="en-GB" sz="1400" b="1" kern="1200" dirty="0">
                          <a:solidFill>
                            <a:schemeClr val="dk1"/>
                          </a:solidFill>
                          <a:effectLst/>
                          <a:latin typeface="+mn-lt"/>
                          <a:ea typeface="+mn-ea"/>
                          <a:cs typeface="+mn-cs"/>
                        </a:rPr>
                        <a:t>Stage 2 for FRMCS Phase 6</a:t>
                      </a:r>
                      <a:endParaRPr lang="en-US" sz="1400" b="1" kern="1200" dirty="0">
                        <a:solidFill>
                          <a:schemeClr val="dk1"/>
                        </a:solidFill>
                        <a:effectLst/>
                        <a:latin typeface="+mn-lt"/>
                        <a:ea typeface="+mn-ea"/>
                        <a:cs typeface="+mn-cs"/>
                      </a:endParaRPr>
                    </a:p>
                  </a:txBody>
                  <a:tcPr marL="68580" marR="68580" marT="0" marB="0"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latin typeface="+mn-lt"/>
                        </a:rPr>
                        <a:t>FRMCS_Ph6</a:t>
                      </a:r>
                    </a:p>
                  </a:txBody>
                  <a:tcPr marL="91446" marR="91446" marT="45691" marB="45691"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(06/2026)</a:t>
                      </a:r>
                    </a:p>
                  </a:txBody>
                  <a:tcPr marL="91446" marR="91446" marT="45691" marB="45691"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solidFill>
                          <a:effectLst/>
                          <a:uLnTx/>
                          <a:uFillTx/>
                          <a:latin typeface="+mn-lt"/>
                          <a:ea typeface="+mn-ea"/>
                          <a:cs typeface="+mn-cs"/>
                        </a:rPr>
                        <a:t>-</a:t>
                      </a:r>
                      <a:endParaRPr lang="en-US" sz="1400" b="1" kern="1200" dirty="0">
                        <a:solidFill>
                          <a:schemeClr val="tx1"/>
                        </a:solidFill>
                        <a:latin typeface="+mn-lt"/>
                        <a:ea typeface="+mn-ea"/>
                        <a:cs typeface="+mn-cs"/>
                      </a:endParaRPr>
                    </a:p>
                  </a:txBody>
                  <a:tcPr marL="72000" marR="72000" marT="45691" marB="45691" anchor="ctr">
                    <a:solidFill>
                      <a:srgbClr val="92D050"/>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SP-250390</a:t>
                      </a:r>
                      <a:endParaRPr lang="en-US" altLang="en-GB" sz="1400" b="1" kern="1200" dirty="0">
                        <a:solidFill>
                          <a:schemeClr val="tx1"/>
                        </a:solidFill>
                        <a:latin typeface="+mn-lt"/>
                        <a:ea typeface="+mn-ea"/>
                        <a:cs typeface="+mn-cs"/>
                      </a:endParaRPr>
                    </a:p>
                  </a:txBody>
                  <a:tcPr marL="72000" marR="72000" marT="12708" marB="0"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rPr>
                        <a:t>35%</a:t>
                      </a:r>
                    </a:p>
                  </a:txBody>
                  <a:tcPr marL="91446" marR="91446" marT="45691" marB="45691" anchor="ctr">
                    <a:solidFill>
                      <a:srgbClr val="92D050"/>
                    </a:solidFill>
                  </a:tcPr>
                </a:tc>
                <a:extLst>
                  <a:ext uri="{0D108BD9-81ED-4DB2-BD59-A6C34878D82A}">
                    <a16:rowId xmlns:a16="http://schemas.microsoft.com/office/drawing/2014/main" val="543444227"/>
                  </a:ext>
                </a:extLst>
              </a:tr>
              <a:tr h="443561">
                <a:tc>
                  <a:txBody>
                    <a:bodyPr/>
                    <a:lstStyle/>
                    <a:p>
                      <a:pPr algn="l" fontAlgn="t"/>
                      <a:r>
                        <a:rPr lang="en-GB" sz="1400" b="1" kern="1200" dirty="0">
                          <a:solidFill>
                            <a:schemeClr val="lt1"/>
                          </a:solidFill>
                          <a:latin typeface="+mn-lt"/>
                          <a:ea typeface="+mn-ea"/>
                          <a:cs typeface="+mn-cs"/>
                        </a:rPr>
                        <a:t>1070030</a:t>
                      </a:r>
                    </a:p>
                  </a:txBody>
                  <a:tcPr marL="72000" marR="72000" marT="0" marB="0" anchor="ctr">
                    <a:solidFill>
                      <a:srgbClr val="92D050"/>
                    </a:solidFill>
                  </a:tcPr>
                </a:tc>
                <a:tc>
                  <a:txBody>
                    <a:bodyPr/>
                    <a:lstStyle/>
                    <a:p>
                      <a:pPr marL="0" marR="0">
                        <a:lnSpc>
                          <a:spcPct val="115000"/>
                        </a:lnSpc>
                        <a:spcBef>
                          <a:spcPts val="100"/>
                        </a:spcBef>
                        <a:spcAft>
                          <a:spcPts val="100"/>
                        </a:spcAft>
                      </a:pPr>
                      <a:r>
                        <a:rPr lang="en-GB" sz="1400" b="1" kern="1200" dirty="0">
                          <a:solidFill>
                            <a:schemeClr val="dk1"/>
                          </a:solidFill>
                          <a:effectLst/>
                          <a:latin typeface="+mn-lt"/>
                          <a:ea typeface="+mn-ea"/>
                          <a:cs typeface="+mn-cs"/>
                        </a:rPr>
                        <a:t>Stage 2 for Mission Critical Services for UE-to-UE and UE-to-Network over multi-hop relay</a:t>
                      </a:r>
                      <a:endParaRPr lang="en-US" sz="1400" b="1" dirty="0">
                        <a:latin typeface="+mn-lt"/>
                      </a:endParaRPr>
                    </a:p>
                  </a:txBody>
                  <a:tcPr marL="68580" marR="68580" marT="0" marB="0" anchor="ctr">
                    <a:solidFill>
                      <a:srgbClr val="92D050"/>
                    </a:solidFill>
                  </a:tcPr>
                </a:tc>
                <a:tc>
                  <a:txBody>
                    <a:bodyPr/>
                    <a:lstStyle/>
                    <a:p>
                      <a:r>
                        <a:rPr lang="en-GB" sz="1400" b="1" kern="1200" dirty="0" err="1">
                          <a:solidFill>
                            <a:schemeClr val="dk1"/>
                          </a:solidFill>
                          <a:effectLst/>
                          <a:latin typeface="+mn-lt"/>
                          <a:ea typeface="+mn-ea"/>
                          <a:cs typeface="+mn-cs"/>
                        </a:rPr>
                        <a:t>MultiHop</a:t>
                      </a:r>
                      <a:r>
                        <a:rPr lang="en-GB" sz="1400" b="1" kern="1200" dirty="0">
                          <a:solidFill>
                            <a:schemeClr val="dk1"/>
                          </a:solidFill>
                          <a:effectLst/>
                          <a:latin typeface="+mn-lt"/>
                          <a:ea typeface="+mn-ea"/>
                          <a:cs typeface="+mn-cs"/>
                        </a:rPr>
                        <a:t>-MC </a:t>
                      </a:r>
                      <a:endParaRPr lang="en-US" sz="1400" b="1" dirty="0">
                        <a:latin typeface="+mn-lt"/>
                      </a:endParaRPr>
                    </a:p>
                  </a:txBody>
                  <a:tcPr marL="91446" marR="91446" marT="45691" marB="45691"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(03/2026)</a:t>
                      </a:r>
                    </a:p>
                  </a:txBody>
                  <a:tcPr marL="91446" marR="91446" marT="45691" marB="45691"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solidFill>
                          <a:effectLst/>
                          <a:uLnTx/>
                          <a:uFillTx/>
                          <a:latin typeface="+mn-lt"/>
                          <a:ea typeface="+mn-ea"/>
                          <a:cs typeface="+mn-cs"/>
                        </a:rPr>
                        <a:t>-</a:t>
                      </a:r>
                      <a:endParaRPr lang="en-US" sz="1400" b="1" kern="1200" dirty="0">
                        <a:solidFill>
                          <a:schemeClr val="tx1"/>
                        </a:solidFill>
                        <a:latin typeface="+mn-lt"/>
                        <a:ea typeface="+mn-ea"/>
                        <a:cs typeface="+mn-cs"/>
                      </a:endParaRPr>
                    </a:p>
                  </a:txBody>
                  <a:tcPr marL="72000" marR="72000" marT="45691" marB="45691" anchor="ctr">
                    <a:solidFill>
                      <a:srgbClr val="92D050"/>
                    </a:solidFill>
                  </a:tcPr>
                </a:tc>
                <a:tc>
                  <a:txBody>
                    <a:bodyPr/>
                    <a:lstStyle/>
                    <a:p>
                      <a:pPr algn="l" fontAlgn="t"/>
                      <a:r>
                        <a:rPr lang="en-US" sz="1400" b="1" kern="1200" dirty="0">
                          <a:solidFill>
                            <a:schemeClr val="tx1"/>
                          </a:solidFill>
                          <a:latin typeface="+mn-lt"/>
                          <a:ea typeface="+mn-ea"/>
                          <a:cs typeface="+mn-cs"/>
                        </a:rPr>
                        <a:t>SP-250389</a:t>
                      </a:r>
                      <a:endParaRPr lang="en-GB" sz="1400" b="1" kern="1200" dirty="0">
                        <a:solidFill>
                          <a:schemeClr val="tx1"/>
                        </a:solidFill>
                        <a:latin typeface="+mn-lt"/>
                        <a:ea typeface="+mn-ea"/>
                        <a:cs typeface="+mn-cs"/>
                      </a:endParaRPr>
                    </a:p>
                  </a:txBody>
                  <a:tcPr marL="72000" marR="72000" marT="0" marB="0"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rPr>
                        <a:t>75%</a:t>
                      </a:r>
                    </a:p>
                  </a:txBody>
                  <a:tcPr marL="91446" marR="91446" marT="45691" marB="45691" anchor="ctr">
                    <a:solidFill>
                      <a:srgbClr val="92D050"/>
                    </a:solidFill>
                  </a:tcPr>
                </a:tc>
                <a:extLst>
                  <a:ext uri="{0D108BD9-81ED-4DB2-BD59-A6C34878D82A}">
                    <a16:rowId xmlns:a16="http://schemas.microsoft.com/office/drawing/2014/main" val="1696397208"/>
                  </a:ext>
                </a:extLst>
              </a:tr>
              <a:tr h="443561">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t" latinLnBrk="0" hangingPunct="1">
                        <a:lnSpc>
                          <a:spcPct val="100000"/>
                        </a:lnSpc>
                        <a:spcBef>
                          <a:spcPct val="0"/>
                        </a:spcBef>
                        <a:spcAft>
                          <a:spcPct val="0"/>
                        </a:spcAft>
                        <a:buClrTx/>
                        <a:buSzTx/>
                        <a:buFontTx/>
                        <a:buNone/>
                        <a:tabLst/>
                      </a:pPr>
                      <a:r>
                        <a:rPr lang="en-US" altLang="zh-CN" sz="1400" b="1" kern="1200" dirty="0">
                          <a:solidFill>
                            <a:schemeClr val="lt1"/>
                          </a:solidFill>
                          <a:latin typeface="+mn-lt"/>
                          <a:ea typeface="+mn-ea"/>
                          <a:cs typeface="+mn-cs"/>
                        </a:rPr>
                        <a:t>1070033</a:t>
                      </a:r>
                      <a:endParaRPr lang="en-GB" altLang="zh-CN" sz="1400" b="1" kern="1200" dirty="0">
                        <a:solidFill>
                          <a:schemeClr val="lt1"/>
                        </a:solidFill>
                        <a:latin typeface="+mn-lt"/>
                        <a:ea typeface="+mn-ea"/>
                        <a:cs typeface="+mn-cs"/>
                      </a:endParaRPr>
                    </a:p>
                  </a:txBody>
                  <a:tcPr marL="72000" marR="72000" marT="0" marB="0" anchor="ctr" horzOverflow="overflow">
                    <a:solidFill>
                      <a:srgbClr val="92D050"/>
                    </a:solidFill>
                  </a:tcPr>
                </a:tc>
                <a:tc>
                  <a:txBody>
                    <a:bodyPr/>
                    <a:lstStyle/>
                    <a:p>
                      <a:pPr marL="0" marR="0">
                        <a:lnSpc>
                          <a:spcPct val="115000"/>
                        </a:lnSpc>
                        <a:spcBef>
                          <a:spcPts val="100"/>
                        </a:spcBef>
                        <a:spcAft>
                          <a:spcPts val="100"/>
                        </a:spcAft>
                      </a:pPr>
                      <a:r>
                        <a:rPr lang="en-GB" sz="1400" b="1" kern="1200" dirty="0">
                          <a:solidFill>
                            <a:schemeClr val="dk1"/>
                          </a:solidFill>
                          <a:effectLst/>
                          <a:latin typeface="+mn-lt"/>
                          <a:ea typeface="+mn-ea"/>
                          <a:cs typeface="+mn-cs"/>
                        </a:rPr>
                        <a:t>Stage 2 for mobile metaverse services Phase 2</a:t>
                      </a:r>
                      <a:endParaRPr lang="en-US" sz="1400" b="1" kern="1200" dirty="0">
                        <a:solidFill>
                          <a:schemeClr val="tx1"/>
                        </a:solidFill>
                        <a:latin typeface="+mn-lt"/>
                        <a:ea typeface="+mn-ea"/>
                        <a:cs typeface="+mn-cs"/>
                      </a:endParaRPr>
                    </a:p>
                  </a:txBody>
                  <a:tcPr marL="68580" marR="68580" marT="0" marB="0" anchor="ctr">
                    <a:solidFill>
                      <a:srgbClr val="92D050"/>
                    </a:solidFill>
                  </a:tcPr>
                </a:tc>
                <a:tc>
                  <a:txBody>
                    <a:bodyPr/>
                    <a:lstStyle/>
                    <a:p>
                      <a:r>
                        <a:rPr lang="en-GB" sz="1400" b="1" kern="1200" dirty="0">
                          <a:solidFill>
                            <a:schemeClr val="dk1"/>
                          </a:solidFill>
                          <a:effectLst/>
                          <a:latin typeface="+mn-lt"/>
                          <a:ea typeface="+mn-ea"/>
                          <a:cs typeface="+mn-cs"/>
                        </a:rPr>
                        <a:t>Metaverse_Ph2-APP</a:t>
                      </a:r>
                      <a:endParaRPr lang="en-US" sz="1400" b="1" dirty="0">
                        <a:latin typeface="+mn-lt"/>
                      </a:endParaRPr>
                    </a:p>
                  </a:txBody>
                  <a:tcPr marL="91446" marR="91446" marT="45691" marB="45691"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(12/2025)</a:t>
                      </a:r>
                    </a:p>
                  </a:txBody>
                  <a:tcPr marL="91446" marR="91446" marT="45691" marB="45691" anchor="ctr">
                    <a:solidFill>
                      <a:srgbClr val="92D05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solidFill>
                          <a:effectLst/>
                          <a:uLnTx/>
                          <a:uFillTx/>
                          <a:latin typeface="+mn-lt"/>
                          <a:ea typeface="+mn-ea"/>
                          <a:cs typeface="+mn-cs"/>
                        </a:rPr>
                        <a:t>-</a:t>
                      </a:r>
                      <a:endParaRPr lang="en-US" sz="1400" b="1" kern="1200" dirty="0">
                        <a:solidFill>
                          <a:schemeClr val="tx1"/>
                        </a:solidFill>
                        <a:latin typeface="+mn-lt"/>
                        <a:ea typeface="+mn-ea"/>
                        <a:cs typeface="+mn-cs"/>
                      </a:endParaRPr>
                    </a:p>
                  </a:txBody>
                  <a:tcPr marL="72000" marR="72000" marT="45691" marB="45691" anchor="ctr">
                    <a:solidFill>
                      <a:srgbClr val="92D050"/>
                    </a:solidFill>
                  </a:tcPr>
                </a:tc>
                <a:tc>
                  <a:txBody>
                    <a:bodyPr/>
                    <a:lstStyle/>
                    <a:p>
                      <a:pPr marL="0" marR="0" lvl="0" indent="0" algn="l" defTabSz="912813" rtl="0" eaLnBrk="1" fontAlgn="t" latinLnBrk="0" hangingPunct="1">
                        <a:lnSpc>
                          <a:spcPct val="100000"/>
                        </a:lnSpc>
                        <a:spcBef>
                          <a:spcPct val="0"/>
                        </a:spcBef>
                        <a:spcAft>
                          <a:spcPct val="0"/>
                        </a:spcAft>
                        <a:buClrTx/>
                        <a:buSzTx/>
                        <a:buFontTx/>
                        <a:buNone/>
                        <a:tabLst/>
                      </a:pPr>
                      <a:r>
                        <a:rPr lang="en-US" sz="1400" b="1" kern="1200" dirty="0">
                          <a:solidFill>
                            <a:schemeClr val="tx1"/>
                          </a:solidFill>
                          <a:latin typeface="+mn-lt"/>
                          <a:ea typeface="+mn-ea"/>
                          <a:cs typeface="+mn-cs"/>
                        </a:rPr>
                        <a:t>SP-250392</a:t>
                      </a:r>
                      <a:endParaRPr lang="en-GB" altLang="zh-CN" sz="1400" b="1" kern="1200" dirty="0">
                        <a:solidFill>
                          <a:schemeClr val="tx1"/>
                        </a:solidFill>
                        <a:latin typeface="+mn-lt"/>
                        <a:ea typeface="+mn-ea"/>
                        <a:cs typeface="+mn-cs"/>
                      </a:endParaRPr>
                    </a:p>
                  </a:txBody>
                  <a:tcPr marL="72000" marR="72000" marT="0" marB="0" anchor="ctr" horzOverflow="overflow">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rPr>
                        <a:t>45%</a:t>
                      </a:r>
                    </a:p>
                  </a:txBody>
                  <a:tcPr marL="91446" marR="91446" marT="45691" marB="45691" anchor="ctr">
                    <a:solidFill>
                      <a:srgbClr val="92D050"/>
                    </a:solidFill>
                  </a:tcPr>
                </a:tc>
                <a:extLst>
                  <a:ext uri="{0D108BD9-81ED-4DB2-BD59-A6C34878D82A}">
                    <a16:rowId xmlns:a16="http://schemas.microsoft.com/office/drawing/2014/main" val="138224326"/>
                  </a:ext>
                </a:extLst>
              </a:tr>
            </a:tbl>
          </a:graphicData>
        </a:graphic>
      </p:graphicFrame>
    </p:spTree>
    <p:extLst>
      <p:ext uri="{BB962C8B-B14F-4D97-AF65-F5344CB8AC3E}">
        <p14:creationId xmlns:p14="http://schemas.microsoft.com/office/powerpoint/2010/main" val="1371675865"/>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838200" y="1"/>
            <a:ext cx="10515600" cy="1111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n-GB" altLang="fr-FR" sz="3200" b="1" dirty="0">
                <a:solidFill>
                  <a:srgbClr val="FF0000"/>
                </a:solidFill>
              </a:rPr>
              <a:t>Future SA6 meetings</a:t>
            </a:r>
            <a:endParaRPr lang="en-GB" altLang="en-US" sz="3200" b="1" dirty="0">
              <a:solidFill>
                <a:srgbClr val="FF0000"/>
              </a:solidFill>
            </a:endParaRPr>
          </a:p>
        </p:txBody>
      </p:sp>
      <p:graphicFrame>
        <p:nvGraphicFramePr>
          <p:cNvPr id="3" name="Table 2">
            <a:extLst>
              <a:ext uri="{FF2B5EF4-FFF2-40B4-BE49-F238E27FC236}">
                <a16:creationId xmlns:a16="http://schemas.microsoft.com/office/drawing/2014/main" id="{AD341C70-846F-43D3-34E3-D187A11D6ECC}"/>
              </a:ext>
            </a:extLst>
          </p:cNvPr>
          <p:cNvGraphicFramePr>
            <a:graphicFrameLocks noGrp="1"/>
          </p:cNvGraphicFramePr>
          <p:nvPr>
            <p:extLst>
              <p:ext uri="{D42A27DB-BD31-4B8C-83A1-F6EECF244321}">
                <p14:modId xmlns:p14="http://schemas.microsoft.com/office/powerpoint/2010/main" val="2335888266"/>
              </p:ext>
            </p:extLst>
          </p:nvPr>
        </p:nvGraphicFramePr>
        <p:xfrm>
          <a:off x="949349" y="1642268"/>
          <a:ext cx="8237176" cy="3401428"/>
        </p:xfrm>
        <a:graphic>
          <a:graphicData uri="http://schemas.openxmlformats.org/drawingml/2006/table">
            <a:tbl>
              <a:tblPr firstRow="1" firstCol="1" bandRow="1">
                <a:tableStyleId>{5C22544A-7EE6-4342-B048-85BDC9FD1C3A}</a:tableStyleId>
              </a:tblPr>
              <a:tblGrid>
                <a:gridCol w="1008772">
                  <a:extLst>
                    <a:ext uri="{9D8B030D-6E8A-4147-A177-3AD203B41FA5}">
                      <a16:colId xmlns:a16="http://schemas.microsoft.com/office/drawing/2014/main" val="2920460510"/>
                    </a:ext>
                  </a:extLst>
                </a:gridCol>
                <a:gridCol w="2631255">
                  <a:extLst>
                    <a:ext uri="{9D8B030D-6E8A-4147-A177-3AD203B41FA5}">
                      <a16:colId xmlns:a16="http://schemas.microsoft.com/office/drawing/2014/main" val="100316814"/>
                    </a:ext>
                  </a:extLst>
                </a:gridCol>
                <a:gridCol w="4597149">
                  <a:extLst>
                    <a:ext uri="{9D8B030D-6E8A-4147-A177-3AD203B41FA5}">
                      <a16:colId xmlns:a16="http://schemas.microsoft.com/office/drawing/2014/main" val="4076190511"/>
                    </a:ext>
                  </a:extLst>
                </a:gridCol>
              </a:tblGrid>
              <a:tr h="297414">
                <a:tc>
                  <a:txBody>
                    <a:bodyPr/>
                    <a:lstStyle/>
                    <a:p>
                      <a:pPr>
                        <a:lnSpc>
                          <a:spcPct val="115000"/>
                        </a:lnSpc>
                        <a:spcBef>
                          <a:spcPts val="100"/>
                        </a:spcBef>
                        <a:spcAft>
                          <a:spcPts val="100"/>
                        </a:spcAft>
                      </a:pPr>
                      <a:r>
                        <a:rPr lang="en-GB" sz="1600">
                          <a:effectLst/>
                        </a:rPr>
                        <a:t>Meeting</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rPr>
                        <a:t>Date</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rPr>
                        <a:t>Location</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461777471"/>
                  </a:ext>
                </a:extLst>
              </a:tr>
              <a:tr h="148707">
                <a:tc gridSpan="3">
                  <a:txBody>
                    <a:bodyPr/>
                    <a:lstStyle/>
                    <a:p>
                      <a:pPr algn="ctr">
                        <a:lnSpc>
                          <a:spcPct val="115000"/>
                        </a:lnSpc>
                        <a:spcBef>
                          <a:spcPts val="100"/>
                        </a:spcBef>
                        <a:spcAft>
                          <a:spcPts val="100"/>
                        </a:spcAft>
                      </a:pPr>
                      <a:r>
                        <a:rPr lang="en-GB" sz="1600" dirty="0">
                          <a:effectLst/>
                        </a:rPr>
                        <a:t>2025</a:t>
                      </a:r>
                    </a:p>
                  </a:txBody>
                  <a:tcPr marL="68580" marR="68580" marT="0" marB="0"/>
                </a:tc>
                <a:tc hMerge="1">
                  <a:txBody>
                    <a:bodyPr/>
                    <a:lstStyle/>
                    <a:p>
                      <a:endParaRPr/>
                    </a:p>
                  </a:txBody>
                  <a:tcPr marL="68580" marR="68580" marT="0" marB="0"/>
                </a:tc>
                <a:tc hMerge="1">
                  <a:txBody>
                    <a:bodyPr/>
                    <a:lstStyle/>
                    <a:p>
                      <a:endParaRPr dirty="0"/>
                    </a:p>
                  </a:txBody>
                  <a:tcPr marL="68580" marR="68580" marT="0" marB="0"/>
                </a:tc>
                <a:extLst>
                  <a:ext uri="{0D108BD9-81ED-4DB2-BD59-A6C34878D82A}">
                    <a16:rowId xmlns:a16="http://schemas.microsoft.com/office/drawing/2014/main" val="3295838952"/>
                  </a:ext>
                </a:extLst>
              </a:tr>
              <a:tr h="297414">
                <a:tc>
                  <a:txBody>
                    <a:bodyPr/>
                    <a:lstStyle/>
                    <a:p>
                      <a:pPr>
                        <a:lnSpc>
                          <a:spcPct val="115000"/>
                        </a:lnSpc>
                        <a:spcBef>
                          <a:spcPts val="100"/>
                        </a:spcBef>
                        <a:spcAft>
                          <a:spcPts val="100"/>
                        </a:spcAft>
                      </a:pPr>
                      <a:r>
                        <a:rPr lang="en-GB" sz="1600">
                          <a:effectLst/>
                        </a:rPr>
                        <a:t>SA6#68</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a:effectLst/>
                        </a:rPr>
                        <a:t>25 – 29 August 2025</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rPr>
                        <a:t>Gothenburg, Sweden</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531431862"/>
                  </a:ext>
                </a:extLst>
              </a:tr>
              <a:tr h="297414">
                <a:tc>
                  <a:txBody>
                    <a:bodyPr/>
                    <a:lstStyle/>
                    <a:p>
                      <a:pPr>
                        <a:lnSpc>
                          <a:spcPct val="115000"/>
                        </a:lnSpc>
                        <a:spcBef>
                          <a:spcPts val="100"/>
                        </a:spcBef>
                        <a:spcAft>
                          <a:spcPts val="100"/>
                        </a:spcAft>
                      </a:pPr>
                      <a:r>
                        <a:rPr lang="en-GB" sz="1600">
                          <a:effectLst/>
                        </a:rPr>
                        <a:t>SA6#69</a:t>
                      </a:r>
                      <a:endParaRPr lang="en-US" sz="16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rPr>
                        <a:t>13 – 17 October 2025</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rPr>
                        <a:t>Wuhan, P.R. China</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467429151"/>
                  </a:ext>
                </a:extLst>
              </a:tr>
              <a:tr h="297414">
                <a:tc>
                  <a:txBody>
                    <a:bodyPr/>
                    <a:lstStyle/>
                    <a:p>
                      <a:pPr>
                        <a:lnSpc>
                          <a:spcPct val="115000"/>
                        </a:lnSpc>
                        <a:spcBef>
                          <a:spcPts val="100"/>
                        </a:spcBef>
                        <a:spcAft>
                          <a:spcPts val="100"/>
                        </a:spcAft>
                      </a:pPr>
                      <a:r>
                        <a:rPr lang="en-GB" sz="1600" dirty="0">
                          <a:effectLst/>
                        </a:rPr>
                        <a:t>SA6#70</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rPr>
                        <a:t>17 – 21 November 2025</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latin typeface="Calibri" panose="020F0502020204030204" pitchFamily="34" charset="0"/>
                          <a:ea typeface="Malgun Gothic" panose="020B0503020000020004" pitchFamily="34" charset="-127"/>
                          <a:cs typeface="Times New Roman" panose="02020603050405020304" pitchFamily="18" charset="0"/>
                        </a:rPr>
                        <a:t>Dallas (TX), USA</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522579862"/>
                  </a:ext>
                </a:extLst>
              </a:tr>
              <a:tr h="297414">
                <a:tc gridSpan="3">
                  <a:txBody>
                    <a:bodyPr/>
                    <a:lstStyle/>
                    <a:p>
                      <a:pPr algn="ctr">
                        <a:lnSpc>
                          <a:spcPct val="115000"/>
                        </a:lnSpc>
                        <a:spcBef>
                          <a:spcPts val="100"/>
                        </a:spcBef>
                        <a:spcAft>
                          <a:spcPts val="100"/>
                        </a:spcAft>
                      </a:pPr>
                      <a:r>
                        <a:rPr kumimoji="0" lang="en-GB" sz="1600" b="1" i="0" u="none" strike="noStrike" kern="1200" cap="none" spc="0" normalizeH="0" baseline="0" noProof="0" dirty="0">
                          <a:ln>
                            <a:noFill/>
                          </a:ln>
                          <a:solidFill>
                            <a:prstClr val="white"/>
                          </a:solidFill>
                          <a:effectLst/>
                          <a:uLnTx/>
                          <a:uFillTx/>
                          <a:latin typeface="Calibri" panose="020F0502020204030204"/>
                          <a:ea typeface="+mn-ea"/>
                          <a:cs typeface="+mn-cs"/>
                        </a:rPr>
                        <a:t>2026</a:t>
                      </a:r>
                    </a:p>
                  </a:txBody>
                  <a:tcPr marL="68580" marR="68580" marT="0" marB="0"/>
                </a:tc>
                <a:tc hMerge="1">
                  <a:txBody>
                    <a:bodyPr/>
                    <a:lstStyle/>
                    <a:p>
                      <a:endParaRPr/>
                    </a:p>
                  </a:txBody>
                  <a:tcPr marL="68580" marR="68580" marT="0" marB="0"/>
                </a:tc>
                <a:tc hMerge="1">
                  <a:txBody>
                    <a:bodyPr/>
                    <a:lstStyle/>
                    <a:p>
                      <a:endParaRPr dirty="0"/>
                    </a:p>
                  </a:txBody>
                  <a:tcPr marL="68580" marR="68580" marT="0" marB="0"/>
                </a:tc>
                <a:extLst>
                  <a:ext uri="{0D108BD9-81ED-4DB2-BD59-A6C34878D82A}">
                    <a16:rowId xmlns:a16="http://schemas.microsoft.com/office/drawing/2014/main" val="3880861699"/>
                  </a:ext>
                </a:extLst>
              </a:tr>
              <a:tr h="297414">
                <a:tc>
                  <a:txBody>
                    <a:bodyPr/>
                    <a:lstStyle/>
                    <a:p>
                      <a:pPr>
                        <a:lnSpc>
                          <a:spcPct val="115000"/>
                        </a:lnSpc>
                        <a:spcBef>
                          <a:spcPts val="100"/>
                        </a:spcBef>
                        <a:spcAft>
                          <a:spcPts val="100"/>
                        </a:spcAft>
                      </a:pPr>
                      <a:r>
                        <a:rPr lang="en-GB" sz="1600" dirty="0">
                          <a:effectLst/>
                        </a:rPr>
                        <a:t>SA6#71</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rPr>
                        <a:t>9 – 13 Feb 2026</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latin typeface="Calibri" panose="020F0502020204030204" pitchFamily="34" charset="0"/>
                          <a:ea typeface="Malgun Gothic" panose="020B0503020000020004" pitchFamily="34" charset="-127"/>
                          <a:cs typeface="Times New Roman" panose="02020603050405020304" pitchFamily="18" charset="0"/>
                        </a:rPr>
                        <a:t>India, Location TBC</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544373485"/>
                  </a:ext>
                </a:extLst>
              </a:tr>
              <a:tr h="74354">
                <a:tc>
                  <a:txBody>
                    <a:bodyPr/>
                    <a:lstStyle/>
                    <a:p>
                      <a:pPr>
                        <a:lnSpc>
                          <a:spcPct val="115000"/>
                        </a:lnSpc>
                        <a:spcBef>
                          <a:spcPts val="100"/>
                        </a:spcBef>
                        <a:spcAft>
                          <a:spcPts val="100"/>
                        </a:spcAft>
                      </a:pPr>
                      <a:r>
                        <a:rPr lang="en-GB" sz="1600" dirty="0">
                          <a:effectLst/>
                        </a:rPr>
                        <a:t>SA6#72</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rPr>
                        <a:t>13 – 17 April 2026</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latin typeface="Calibri" panose="020F0502020204030204" pitchFamily="34" charset="0"/>
                          <a:ea typeface="Malgun Gothic" panose="020B0503020000020004" pitchFamily="34" charset="-127"/>
                          <a:cs typeface="Times New Roman" panose="02020603050405020304" pitchFamily="18" charset="0"/>
                        </a:rPr>
                        <a:t>EU, Location TBC</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668133183"/>
                  </a:ext>
                </a:extLst>
              </a:tr>
              <a:tr h="189553">
                <a:tc>
                  <a:txBody>
                    <a:bodyPr/>
                    <a:lstStyle/>
                    <a:p>
                      <a:pPr>
                        <a:lnSpc>
                          <a:spcPct val="115000"/>
                        </a:lnSpc>
                        <a:spcBef>
                          <a:spcPts val="100"/>
                        </a:spcBef>
                        <a:spcAft>
                          <a:spcPts val="100"/>
                        </a:spcAft>
                      </a:pPr>
                      <a:r>
                        <a:rPr lang="en-GB" sz="1600" dirty="0">
                          <a:effectLst/>
                        </a:rPr>
                        <a:t>SA6#73</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rPr>
                        <a:t>18 – 22 May 2026</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rPr>
                        <a:t>Japan, Location TBC</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026928661"/>
                  </a:ext>
                </a:extLst>
              </a:tr>
              <a:tr h="0">
                <a:tc>
                  <a:txBody>
                    <a:bodyPr/>
                    <a:lstStyle/>
                    <a:p>
                      <a:pPr>
                        <a:lnSpc>
                          <a:spcPct val="115000"/>
                        </a:lnSpc>
                        <a:spcBef>
                          <a:spcPts val="100"/>
                        </a:spcBef>
                        <a:spcAft>
                          <a:spcPts val="100"/>
                        </a:spcAft>
                      </a:pPr>
                      <a:r>
                        <a:rPr lang="en-GB" sz="1600" dirty="0">
                          <a:effectLst/>
                        </a:rPr>
                        <a:t>SA6#74</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rPr>
                        <a:t>24 – 28 August 2026</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rPr>
                        <a:t>EU, Location TBC</a:t>
                      </a:r>
                      <a:endPar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475171449"/>
                  </a:ext>
                </a:extLst>
              </a:tr>
              <a:tr h="0">
                <a:tc>
                  <a:txBody>
                    <a:bodyPr/>
                    <a:lstStyle/>
                    <a:p>
                      <a:pPr>
                        <a:lnSpc>
                          <a:spcPct val="115000"/>
                        </a:lnSpc>
                        <a:spcBef>
                          <a:spcPts val="100"/>
                        </a:spcBef>
                        <a:spcAft>
                          <a:spcPts val="100"/>
                        </a:spcAft>
                      </a:pPr>
                      <a:r>
                        <a:rPr lang="en-GB" sz="1600" dirty="0">
                          <a:effectLst/>
                        </a:rPr>
                        <a:t>SA6#75</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rPr>
                        <a:t>12 – 16 October 2026</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rPr>
                        <a:t>EU, Location TBC</a:t>
                      </a:r>
                      <a:endPar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995614993"/>
                  </a:ext>
                </a:extLst>
              </a:tr>
              <a:tr h="297414">
                <a:tc>
                  <a:txBody>
                    <a:bodyPr/>
                    <a:lstStyle/>
                    <a:p>
                      <a:pPr>
                        <a:lnSpc>
                          <a:spcPct val="115000"/>
                        </a:lnSpc>
                        <a:spcBef>
                          <a:spcPts val="100"/>
                        </a:spcBef>
                        <a:spcAft>
                          <a:spcPts val="100"/>
                        </a:spcAft>
                      </a:pPr>
                      <a:r>
                        <a:rPr lang="en-GB" sz="1600" dirty="0">
                          <a:effectLst/>
                        </a:rPr>
                        <a:t>SA6#76</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rPr>
                        <a:t>16 – 20 November 2026</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600" dirty="0">
                          <a:effectLst/>
                          <a:latin typeface="Calibri" panose="020F0502020204030204" pitchFamily="34" charset="0"/>
                          <a:ea typeface="Malgun Gothic" panose="020B0503020000020004" pitchFamily="34" charset="-127"/>
                          <a:cs typeface="Times New Roman" panose="02020603050405020304" pitchFamily="18" charset="0"/>
                        </a:rPr>
                        <a:t>North America, Location TBC</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205666999"/>
                  </a:ext>
                </a:extLst>
              </a:tr>
            </a:tbl>
          </a:graphicData>
        </a:graphic>
      </p:graphicFrame>
    </p:spTree>
    <p:extLst>
      <p:ext uri="{BB962C8B-B14F-4D97-AF65-F5344CB8AC3E}">
        <p14:creationId xmlns:p14="http://schemas.microsoft.com/office/powerpoint/2010/main" val="3260102721"/>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4705" y="87083"/>
            <a:ext cx="9103784" cy="1143000"/>
          </a:xfrm>
        </p:spPr>
        <p:txBody>
          <a:bodyPr/>
          <a:lstStyle/>
          <a:p>
            <a:r>
              <a:rPr lang="en-IN" b="1" dirty="0"/>
              <a:t>FS_SEAL_Ph4</a:t>
            </a:r>
          </a:p>
        </p:txBody>
      </p:sp>
      <p:graphicFrame>
        <p:nvGraphicFramePr>
          <p:cNvPr id="4" name="Table 3">
            <a:extLst>
              <a:ext uri="{FF2B5EF4-FFF2-40B4-BE49-F238E27FC236}">
                <a16:creationId xmlns:a16="http://schemas.microsoft.com/office/drawing/2014/main" id="{4AC6EA45-D854-8657-6101-B39B2B470CBB}"/>
              </a:ext>
            </a:extLst>
          </p:cNvPr>
          <p:cNvGraphicFramePr>
            <a:graphicFrameLocks noGrp="1"/>
          </p:cNvGraphicFramePr>
          <p:nvPr>
            <p:extLst>
              <p:ext uri="{D42A27DB-BD31-4B8C-83A1-F6EECF244321}">
                <p14:modId xmlns:p14="http://schemas.microsoft.com/office/powerpoint/2010/main" val="1376040571"/>
              </p:ext>
            </p:extLst>
          </p:nvPr>
        </p:nvGraphicFramePr>
        <p:xfrm>
          <a:off x="363724"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914641">
                  <a:extLst>
                    <a:ext uri="{9D8B030D-6E8A-4147-A177-3AD203B41FA5}">
                      <a16:colId xmlns:a16="http://schemas.microsoft.com/office/drawing/2014/main" val="2930772585"/>
                    </a:ext>
                  </a:extLst>
                </a:gridCol>
                <a:gridCol w="1144745">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t"/>
                      <a:r>
                        <a:rPr lang="en-GB" sz="1200" b="0" kern="1200" dirty="0">
                          <a:solidFill>
                            <a:schemeClr val="lt1"/>
                          </a:solidFill>
                          <a:latin typeface="+mn-lt"/>
                          <a:ea typeface="+mn-ea"/>
                          <a:cs typeface="+mn-cs"/>
                        </a:rPr>
                        <a:t>1050034</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200" b="0" kern="1200" dirty="0">
                          <a:solidFill>
                            <a:schemeClr val="dk1"/>
                          </a:solidFill>
                          <a:latin typeface="+mn-lt"/>
                          <a:ea typeface="+mn-ea"/>
                          <a:cs typeface="+mn-cs"/>
                        </a:rPr>
                        <a:t>Study on Service Enabler Architecture Layer (SEAL) Phase 4</a:t>
                      </a:r>
                      <a:endParaRPr lang="en-IN" sz="1200" b="0" kern="1200" dirty="0">
                        <a:solidFill>
                          <a:schemeClr val="dk1"/>
                        </a:solidFill>
                        <a:latin typeface="+mn-lt"/>
                        <a:ea typeface="+mn-ea"/>
                        <a:cs typeface="+mn-cs"/>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GB" sz="1200" b="0" kern="1200" dirty="0">
                          <a:solidFill>
                            <a:schemeClr val="tx1"/>
                          </a:solidFill>
                          <a:latin typeface="+mn-lt"/>
                          <a:ea typeface="+mn-ea"/>
                          <a:cs typeface="+mn-cs"/>
                        </a:rPr>
                        <a:t>FS_SEAL_Ph4</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GB" sz="1200" b="0" kern="1200" dirty="0">
                          <a:solidFill>
                            <a:schemeClr val="tx1"/>
                          </a:solidFill>
                          <a:latin typeface="+mn-lt"/>
                          <a:ea typeface="+mn-ea"/>
                          <a:cs typeface="+mn-cs"/>
                        </a:rPr>
                        <a:t>Dec-2025</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200" b="0" kern="1200" dirty="0">
                          <a:solidFill>
                            <a:schemeClr val="tx1"/>
                          </a:solidFill>
                          <a:latin typeface="+mn-lt"/>
                          <a:ea typeface="+mn-ea"/>
                          <a:cs typeface="+mn-cs"/>
                        </a:rPr>
                        <a:t>40%</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US" sz="1200" b="0" dirty="0">
                          <a:solidFill>
                            <a:schemeClr val="tx1"/>
                          </a:solidFill>
                          <a:latin typeface="+mn-lt"/>
                        </a:rPr>
                        <a:t>SP-250374</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200" b="0" kern="1200" dirty="0">
                          <a:solidFill>
                            <a:srgbClr val="FF0000"/>
                          </a:solidFill>
                          <a:latin typeface="+mn-lt"/>
                          <a:ea typeface="+mn-ea"/>
                          <a:cs typeface="+mn-cs"/>
                        </a:rPr>
                        <a:t>75%</a:t>
                      </a:r>
                    </a:p>
                  </a:txBody>
                  <a:tcPr marL="48003" marR="48003" marT="0" marB="0" anchor="ctr"/>
                </a:tc>
                <a:extLst>
                  <a:ext uri="{0D108BD9-81ED-4DB2-BD59-A6C34878D82A}">
                    <a16:rowId xmlns:a16="http://schemas.microsoft.com/office/drawing/2014/main" val="2684264359"/>
                  </a:ext>
                </a:extLst>
              </a:tr>
            </a:tbl>
          </a:graphicData>
        </a:graphic>
      </p:graphicFrame>
      <p:sp>
        <p:nvSpPr>
          <p:cNvPr id="9" name="Content Placeholder 2">
            <a:extLst>
              <a:ext uri="{FF2B5EF4-FFF2-40B4-BE49-F238E27FC236}">
                <a16:creationId xmlns:a16="http://schemas.microsoft.com/office/drawing/2014/main" id="{C0591E2B-1F9D-57A5-BD76-CD45B766B694}"/>
              </a:ext>
            </a:extLst>
          </p:cNvPr>
          <p:cNvSpPr>
            <a:spLocks noGrp="1"/>
          </p:cNvSpPr>
          <p:nvPr/>
        </p:nvSpPr>
        <p:spPr bwMode="auto">
          <a:xfrm>
            <a:off x="363723" y="2250599"/>
            <a:ext cx="6721131" cy="4129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SA#107:</a:t>
            </a:r>
          </a:p>
          <a:p>
            <a:pPr lvl="1">
              <a:spcBef>
                <a:spcPts val="0"/>
              </a:spcBef>
              <a:spcAft>
                <a:spcPts val="0"/>
              </a:spcAft>
              <a:defRPr/>
            </a:pPr>
            <a:r>
              <a:rPr lang="en-US" altLang="zh-CN" sz="1600" dirty="0">
                <a:ea typeface="等线" panose="02010600030101010101" pitchFamily="2" charset="-122"/>
              </a:rPr>
              <a:t>New Gaps (</a:t>
            </a:r>
            <a:r>
              <a:rPr lang="en-GB" altLang="zh-CN" sz="1600" dirty="0">
                <a:ea typeface="等线" panose="02010600030101010101" pitchFamily="2" charset="-122"/>
              </a:rPr>
              <a:t>Gap#4-3-2-2, </a:t>
            </a:r>
            <a:r>
              <a:rPr lang="en-US" altLang="zh-CN" sz="1600" dirty="0">
                <a:ea typeface="等线" panose="02010600030101010101" pitchFamily="2" charset="-122"/>
              </a:rPr>
              <a:t>Gap 4.5.2-1</a:t>
            </a:r>
            <a:r>
              <a:rPr lang="en-GB" altLang="zh-CN" sz="1600" dirty="0">
                <a:ea typeface="等线" panose="02010600030101010101" pitchFamily="2" charset="-122"/>
              </a:rPr>
              <a:t>, </a:t>
            </a:r>
            <a:r>
              <a:rPr lang="en-US" altLang="zh-CN" sz="1600" dirty="0">
                <a:ea typeface="等线" panose="02010600030101010101" pitchFamily="2" charset="-122"/>
              </a:rPr>
              <a:t>Gap 4.6.2-1, Gap 4.7.2-1)</a:t>
            </a:r>
          </a:p>
          <a:p>
            <a:pPr lvl="1">
              <a:spcBef>
                <a:spcPts val="0"/>
              </a:spcBef>
              <a:spcAft>
                <a:spcPts val="0"/>
              </a:spcAft>
              <a:defRPr/>
            </a:pPr>
            <a:r>
              <a:rPr lang="en-US" altLang="zh-CN" sz="1600" dirty="0">
                <a:ea typeface="等线" panose="02010600030101010101" pitchFamily="2" charset="-122"/>
              </a:rPr>
              <a:t>Gaps modification (</a:t>
            </a:r>
            <a:r>
              <a:rPr lang="en-GB" altLang="zh-CN" sz="1600" dirty="0">
                <a:ea typeface="等线" panose="02010600030101010101" pitchFamily="2" charset="-122"/>
              </a:rPr>
              <a:t>Gap 4-1-2-1, Gap#5-7-2-1)</a:t>
            </a:r>
          </a:p>
          <a:p>
            <a:pPr lvl="1">
              <a:spcBef>
                <a:spcPts val="0"/>
              </a:spcBef>
              <a:spcAft>
                <a:spcPts val="0"/>
              </a:spcAft>
              <a:defRPr/>
            </a:pPr>
            <a:r>
              <a:rPr lang="en-GB" altLang="zh-CN" sz="1600" dirty="0">
                <a:ea typeface="等线" panose="02010600030101010101" pitchFamily="2" charset="-122"/>
              </a:rPr>
              <a:t>New solutions (Technical Solution#5~ 12, </a:t>
            </a:r>
            <a:r>
              <a:rPr lang="en-IN" altLang="zh-CN" sz="1600" dirty="0">
                <a:ea typeface="等线" panose="02010600030101010101" pitchFamily="2" charset="-122"/>
              </a:rPr>
              <a:t>Adoption Solution#7</a:t>
            </a:r>
            <a:r>
              <a:rPr lang="en-GB" altLang="zh-CN" sz="1600" dirty="0">
                <a:ea typeface="等线" panose="02010600030101010101" pitchFamily="2" charset="-122"/>
              </a:rPr>
              <a:t>)</a:t>
            </a:r>
          </a:p>
          <a:p>
            <a:pPr lvl="1">
              <a:spcBef>
                <a:spcPts val="0"/>
              </a:spcBef>
              <a:spcAft>
                <a:spcPts val="0"/>
              </a:spcAft>
              <a:defRPr/>
            </a:pPr>
            <a:r>
              <a:rPr lang="en-US" altLang="zh-CN" sz="1600" dirty="0">
                <a:ea typeface="等线" panose="02010600030101010101" pitchFamily="2" charset="-122"/>
              </a:rPr>
              <a:t>Solutions modification (</a:t>
            </a:r>
            <a:r>
              <a:rPr lang="en-IN" altLang="zh-CN" sz="1600" dirty="0">
                <a:ea typeface="等线" panose="02010600030101010101" pitchFamily="2" charset="-122"/>
              </a:rPr>
              <a:t>Technical solution#1 </a:t>
            </a:r>
            <a:r>
              <a:rPr lang="en-US" altLang="zh-CN" sz="1600" dirty="0">
                <a:ea typeface="等线" panose="02010600030101010101" pitchFamily="2" charset="-122"/>
              </a:rPr>
              <a:t>and #2:</a:t>
            </a:r>
            <a:r>
              <a:rPr lang="en-GB" altLang="zh-CN" sz="1600" dirty="0">
                <a:ea typeface="等线" panose="02010600030101010101" pitchFamily="2" charset="-122"/>
              </a:rPr>
              <a:t> </a:t>
            </a:r>
            <a:r>
              <a:rPr lang="en-IN" altLang="zh-CN" sz="1600" dirty="0">
                <a:ea typeface="等线" panose="02010600030101010101" pitchFamily="2" charset="-122"/>
              </a:rPr>
              <a:t>Adoption Solution#1, #5, #6)</a:t>
            </a:r>
          </a:p>
          <a:p>
            <a:pPr lvl="1">
              <a:spcBef>
                <a:spcPts val="0"/>
              </a:spcBef>
              <a:spcAft>
                <a:spcPts val="0"/>
              </a:spcAft>
              <a:defRPr/>
            </a:pPr>
            <a:r>
              <a:rPr lang="en-IN" altLang="zh-CN" sz="1600" dirty="0">
                <a:ea typeface="等线" panose="02010600030101010101" pitchFamily="2" charset="-122"/>
              </a:rPr>
              <a:t>Solutions evaluation</a:t>
            </a:r>
            <a:r>
              <a:rPr lang="zh-CN" altLang="en-US" sz="1600" dirty="0">
                <a:ea typeface="等线" panose="02010600030101010101" pitchFamily="2" charset="-122"/>
              </a:rPr>
              <a:t> </a:t>
            </a:r>
            <a:r>
              <a:rPr lang="en-US" altLang="zh-CN" sz="1600" dirty="0">
                <a:ea typeface="等线" panose="02010600030101010101" pitchFamily="2" charset="-122"/>
              </a:rPr>
              <a:t>of</a:t>
            </a:r>
            <a:r>
              <a:rPr lang="zh-CN" altLang="en-US" sz="1600" dirty="0">
                <a:ea typeface="等线" panose="02010600030101010101" pitchFamily="2" charset="-122"/>
              </a:rPr>
              <a:t> </a:t>
            </a:r>
            <a:r>
              <a:rPr lang="en-US" altLang="zh-CN" sz="1600" dirty="0">
                <a:ea typeface="等线" panose="02010600030101010101" pitchFamily="2" charset="-122"/>
              </a:rPr>
              <a:t>technical</a:t>
            </a:r>
            <a:r>
              <a:rPr lang="zh-CN" altLang="en-US" sz="1600" dirty="0">
                <a:ea typeface="等线" panose="02010600030101010101" pitchFamily="2" charset="-122"/>
              </a:rPr>
              <a:t> </a:t>
            </a:r>
            <a:r>
              <a:rPr lang="en-US" altLang="zh-CN" sz="1600" dirty="0">
                <a:ea typeface="等线" panose="02010600030101010101" pitchFamily="2" charset="-122"/>
              </a:rPr>
              <a:t>solution#1~6, #9, #11,and</a:t>
            </a:r>
            <a:r>
              <a:rPr lang="zh-CN" altLang="en-US" sz="1600" dirty="0">
                <a:ea typeface="等线" panose="02010600030101010101" pitchFamily="2" charset="-122"/>
              </a:rPr>
              <a:t> </a:t>
            </a:r>
            <a:r>
              <a:rPr lang="en-US" altLang="zh-CN" sz="1600" dirty="0">
                <a:ea typeface="等线" panose="02010600030101010101" pitchFamily="2" charset="-122"/>
              </a:rPr>
              <a:t>adoption</a:t>
            </a:r>
            <a:r>
              <a:rPr lang="zh-CN" altLang="en-US" sz="1600" dirty="0">
                <a:ea typeface="等线" panose="02010600030101010101" pitchFamily="2" charset="-122"/>
              </a:rPr>
              <a:t> </a:t>
            </a:r>
            <a:r>
              <a:rPr lang="en-US" altLang="zh-CN" sz="1600" dirty="0">
                <a:ea typeface="等线" panose="02010600030101010101" pitchFamily="2" charset="-122"/>
              </a:rPr>
              <a:t>solution# 1~4, # 7)</a:t>
            </a:r>
          </a:p>
          <a:p>
            <a:pPr lvl="1">
              <a:spcBef>
                <a:spcPts val="0"/>
              </a:spcBef>
              <a:spcAft>
                <a:spcPts val="0"/>
              </a:spcAft>
              <a:defRPr/>
            </a:pPr>
            <a:endParaRPr lang="en-IN" altLang="zh-CN" sz="16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kern="0" dirty="0"/>
              <a:t>None</a:t>
            </a:r>
          </a:p>
        </p:txBody>
      </p:sp>
      <p:sp>
        <p:nvSpPr>
          <p:cNvPr id="10" name="Content Placeholder 7">
            <a:extLst>
              <a:ext uri="{FF2B5EF4-FFF2-40B4-BE49-F238E27FC236}">
                <a16:creationId xmlns:a16="http://schemas.microsoft.com/office/drawing/2014/main" id="{9FE521EB-D266-F6FB-1F93-44ED76D8D41C}"/>
              </a:ext>
            </a:extLst>
          </p:cNvPr>
          <p:cNvSpPr txBox="1">
            <a:spLocks/>
          </p:cNvSpPr>
          <p:nvPr/>
        </p:nvSpPr>
        <p:spPr bwMode="auto">
          <a:xfrm>
            <a:off x="7084855" y="2250599"/>
            <a:ext cx="4743420" cy="4129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lang="en-US" altLang="zh-CN" sz="1600" kern="0" dirty="0">
                <a:solidFill>
                  <a:prstClr val="black"/>
                </a:solidFill>
                <a:latin typeface="+mn-lt"/>
                <a:ea typeface="+mn-ea"/>
              </a:rPr>
              <a:t>None</a:t>
            </a: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ts val="0"/>
              </a:spcBef>
              <a:spcAft>
                <a:spcPts val="0"/>
              </a:spcAft>
              <a:defRPr/>
            </a:pPr>
            <a:r>
              <a:rPr lang="de-DE" sz="1600" kern="0" dirty="0">
                <a:latin typeface="+mn-lt"/>
              </a:rPr>
              <a:t>New solutions (e.g for </a:t>
            </a:r>
            <a:r>
              <a:rPr lang="en-GB" altLang="zh-CN" sz="1600" dirty="0">
                <a:latin typeface="+mn-lt"/>
                <a:ea typeface="等线" panose="02010600030101010101" pitchFamily="2" charset="-122"/>
              </a:rPr>
              <a:t>Gap#4-7-2-1 and Gap#5-7-2-1)</a:t>
            </a:r>
          </a:p>
          <a:p>
            <a:pPr lvl="1">
              <a:spcBef>
                <a:spcPts val="0"/>
              </a:spcBef>
              <a:spcAft>
                <a:spcPts val="0"/>
              </a:spcAft>
              <a:defRPr/>
            </a:pPr>
            <a:r>
              <a:rPr lang="de-DE" sz="1600" kern="0" dirty="0">
                <a:latin typeface="+mn-lt"/>
              </a:rPr>
              <a:t>Solutions evaluation (for unevualated solutions)</a:t>
            </a:r>
          </a:p>
          <a:p>
            <a:pPr lvl="1">
              <a:spcBef>
                <a:spcPts val="0"/>
              </a:spcBef>
              <a:spcAft>
                <a:spcPts val="0"/>
              </a:spcAft>
              <a:defRPr/>
            </a:pPr>
            <a:r>
              <a:rPr lang="de-DE" sz="1600" kern="0" dirty="0">
                <a:latin typeface="+mn-lt"/>
              </a:rPr>
              <a:t>Overall evaluation and conclusions </a:t>
            </a:r>
          </a:p>
          <a:p>
            <a:pPr lvl="1">
              <a:spcBef>
                <a:spcPts val="0"/>
              </a:spcBef>
              <a:spcAft>
                <a:spcPts val="0"/>
              </a:spcAft>
              <a:defRPr/>
            </a:pPr>
            <a:r>
              <a:rPr lang="de-DE" sz="1600" kern="0" dirty="0">
                <a:latin typeface="+mn-lt"/>
              </a:rPr>
              <a:t>TR for approval </a:t>
            </a:r>
          </a:p>
        </p:txBody>
      </p:sp>
    </p:spTree>
    <p:extLst>
      <p:ext uri="{BB962C8B-B14F-4D97-AF65-F5344CB8AC3E}">
        <p14:creationId xmlns:p14="http://schemas.microsoft.com/office/powerpoint/2010/main" val="859549073"/>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CA0E74-61EF-2DEE-8614-08AC9936D4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44DF267-E16E-7E5B-35CA-41F5D91DD577}"/>
              </a:ext>
            </a:extLst>
          </p:cNvPr>
          <p:cNvSpPr>
            <a:spLocks noGrp="1"/>
          </p:cNvSpPr>
          <p:nvPr>
            <p:ph type="title"/>
          </p:nvPr>
        </p:nvSpPr>
        <p:spPr>
          <a:xfrm>
            <a:off x="1054705" y="87083"/>
            <a:ext cx="9103784" cy="1143000"/>
          </a:xfrm>
        </p:spPr>
        <p:txBody>
          <a:bodyPr/>
          <a:lstStyle/>
          <a:p>
            <a:r>
              <a:rPr lang="en-IN" b="1" dirty="0"/>
              <a:t>FS_MCDISC_Ph2</a:t>
            </a:r>
          </a:p>
        </p:txBody>
      </p:sp>
      <p:graphicFrame>
        <p:nvGraphicFramePr>
          <p:cNvPr id="4" name="Table 3">
            <a:extLst>
              <a:ext uri="{FF2B5EF4-FFF2-40B4-BE49-F238E27FC236}">
                <a16:creationId xmlns:a16="http://schemas.microsoft.com/office/drawing/2014/main" id="{A0E0D88E-1F45-9F3B-C086-0EB9A418D89B}"/>
              </a:ext>
            </a:extLst>
          </p:cNvPr>
          <p:cNvGraphicFramePr>
            <a:graphicFrameLocks noGrp="1"/>
          </p:cNvGraphicFramePr>
          <p:nvPr>
            <p:extLst>
              <p:ext uri="{D42A27DB-BD31-4B8C-83A1-F6EECF244321}">
                <p14:modId xmlns:p14="http://schemas.microsoft.com/office/powerpoint/2010/main" val="3218270554"/>
              </p:ext>
            </p:extLst>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788998">
                  <a:extLst>
                    <a:ext uri="{9D8B030D-6E8A-4147-A177-3AD203B41FA5}">
                      <a16:colId xmlns:a16="http://schemas.microsoft.com/office/drawing/2014/main" val="2930772585"/>
                    </a:ext>
                  </a:extLst>
                </a:gridCol>
                <a:gridCol w="1340190">
                  <a:extLst>
                    <a:ext uri="{9D8B030D-6E8A-4147-A177-3AD203B41FA5}">
                      <a16:colId xmlns:a16="http://schemas.microsoft.com/office/drawing/2014/main" val="3543918374"/>
                    </a:ext>
                  </a:extLst>
                </a:gridCol>
                <a:gridCol w="1129733">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t"/>
                      <a:r>
                        <a:rPr lang="en-GB" sz="1200" b="0" kern="1200" dirty="0">
                          <a:solidFill>
                            <a:schemeClr val="lt1"/>
                          </a:solidFill>
                          <a:latin typeface="+mn-lt"/>
                          <a:ea typeface="+mn-ea"/>
                          <a:cs typeface="+mn-cs"/>
                        </a:rPr>
                        <a:t>1070024</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l">
                        <a:lnSpc>
                          <a:spcPct val="115000"/>
                        </a:lnSpc>
                        <a:spcBef>
                          <a:spcPts val="100"/>
                        </a:spcBef>
                        <a:spcAft>
                          <a:spcPts val="100"/>
                        </a:spcAft>
                      </a:pPr>
                      <a:r>
                        <a:rPr lang="en-GB" sz="1200" b="0" kern="1200" dirty="0">
                          <a:solidFill>
                            <a:schemeClr val="dk1"/>
                          </a:solidFill>
                          <a:effectLst/>
                          <a:latin typeface="+mn-lt"/>
                          <a:ea typeface="+mn-ea"/>
                          <a:cs typeface="Arial" panose="020B0604020202020204" pitchFamily="34" charset="0"/>
                        </a:rPr>
                        <a:t>Study on discreet listening and monitoring of mission critical services, Phase 2</a:t>
                      </a:r>
                      <a:endParaRPr lang="en-US" sz="1200" b="0" kern="1200" dirty="0">
                        <a:solidFill>
                          <a:schemeClr val="tx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en-GB" sz="1200" b="0" kern="1200" dirty="0">
                          <a:solidFill>
                            <a:schemeClr val="tx1"/>
                          </a:solidFill>
                          <a:latin typeface="+mn-lt"/>
                          <a:ea typeface="+mn-ea"/>
                          <a:cs typeface="+mn-cs"/>
                        </a:rPr>
                        <a:t>FS_MCDISC_Ph2</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GB" sz="1200" b="0" kern="1200" dirty="0">
                          <a:solidFill>
                            <a:schemeClr val="tx1"/>
                          </a:solidFill>
                          <a:latin typeface="+mn-lt"/>
                          <a:ea typeface="+mn-ea"/>
                          <a:cs typeface="+mn-cs"/>
                        </a:rPr>
                        <a:t>March-2026</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200" b="0" kern="1200" dirty="0">
                          <a:solidFill>
                            <a:schemeClr val="tx1"/>
                          </a:solidFill>
                          <a:latin typeface="+mn-lt"/>
                          <a:ea typeface="+mn-ea"/>
                          <a:cs typeface="+mn-cs"/>
                        </a:rPr>
                        <a:t>-</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US" sz="1200" b="0" dirty="0">
                          <a:solidFill>
                            <a:schemeClr val="tx1"/>
                          </a:solidFill>
                          <a:latin typeface="+mn-lt"/>
                        </a:rPr>
                        <a:t>SP-250379</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200" b="0" kern="1200" dirty="0">
                          <a:solidFill>
                            <a:srgbClr val="FF0000"/>
                          </a:solidFill>
                          <a:latin typeface="+mn-lt"/>
                          <a:ea typeface="+mn-ea"/>
                          <a:cs typeface="+mn-cs"/>
                        </a:rPr>
                        <a:t>10%</a:t>
                      </a:r>
                    </a:p>
                  </a:txBody>
                  <a:tcPr marL="48003" marR="48003" marT="0" marB="0" anchor="ctr"/>
                </a:tc>
                <a:extLst>
                  <a:ext uri="{0D108BD9-81ED-4DB2-BD59-A6C34878D82A}">
                    <a16:rowId xmlns:a16="http://schemas.microsoft.com/office/drawing/2014/main" val="2684264359"/>
                  </a:ext>
                </a:extLst>
              </a:tr>
            </a:tbl>
          </a:graphicData>
        </a:graphic>
      </p:graphicFrame>
      <p:sp>
        <p:nvSpPr>
          <p:cNvPr id="7" name="Content Placeholder 2">
            <a:extLst>
              <a:ext uri="{FF2B5EF4-FFF2-40B4-BE49-F238E27FC236}">
                <a16:creationId xmlns:a16="http://schemas.microsoft.com/office/drawing/2014/main" id="{4028D532-6E2A-DF6F-D22B-EBB9063866D9}"/>
              </a:ext>
            </a:extLst>
          </p:cNvPr>
          <p:cNvSpPr>
            <a:spLocks noGrp="1"/>
          </p:cNvSpPr>
          <p:nvPr/>
        </p:nvSpPr>
        <p:spPr bwMode="auto">
          <a:xfrm>
            <a:off x="363724" y="2215698"/>
            <a:ext cx="6599784" cy="4129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SA#107:</a:t>
            </a:r>
          </a:p>
          <a:p>
            <a:pPr lvl="1">
              <a:spcBef>
                <a:spcPts val="0"/>
              </a:spcBef>
              <a:spcAft>
                <a:spcPts val="0"/>
              </a:spcAft>
              <a:defRPr/>
            </a:pPr>
            <a:r>
              <a:rPr lang="en-US" altLang="zh-CN" sz="1600" kern="0" dirty="0"/>
              <a:t>Revised SID agreed</a:t>
            </a:r>
          </a:p>
          <a:p>
            <a:pPr lvl="2">
              <a:spcBef>
                <a:spcPts val="0"/>
              </a:spcBef>
              <a:spcAft>
                <a:spcPts val="0"/>
              </a:spcAft>
              <a:defRPr/>
            </a:pPr>
            <a:r>
              <a:rPr lang="en-US" altLang="zh-CN" sz="1400" dirty="0"/>
              <a:t>New rapporteur</a:t>
            </a:r>
          </a:p>
          <a:p>
            <a:pPr lvl="2">
              <a:spcBef>
                <a:spcPts val="0"/>
              </a:spcBef>
              <a:spcAft>
                <a:spcPts val="0"/>
              </a:spcAft>
              <a:defRPr/>
            </a:pPr>
            <a:r>
              <a:rPr lang="en-US" altLang="zh-CN" sz="1400" dirty="0"/>
              <a:t>2 extra supporting individual members</a:t>
            </a:r>
            <a:endParaRPr lang="en-US" altLang="zh-CN" sz="1400" kern="0" dirty="0"/>
          </a:p>
          <a:p>
            <a:pPr lvl="1">
              <a:spcBef>
                <a:spcPts val="0"/>
              </a:spcBef>
              <a:spcAft>
                <a:spcPts val="0"/>
              </a:spcAft>
              <a:defRPr/>
            </a:pPr>
            <a:r>
              <a:rPr lang="en-US" altLang="zh-CN" sz="1600" kern="0" dirty="0"/>
              <a:t>Skeleton agreed</a:t>
            </a:r>
          </a:p>
          <a:p>
            <a:pPr lvl="1">
              <a:spcBef>
                <a:spcPts val="0"/>
              </a:spcBef>
              <a:spcAft>
                <a:spcPts val="0"/>
              </a:spcAft>
              <a:defRPr/>
            </a:pPr>
            <a:r>
              <a:rPr lang="en-US" altLang="zh-CN" sz="1600" dirty="0"/>
              <a:t>1 key issue agreed</a:t>
            </a:r>
          </a:p>
          <a:p>
            <a:pPr lvl="1">
              <a:spcBef>
                <a:spcPts val="0"/>
              </a:spcBef>
              <a:spcAft>
                <a:spcPts val="0"/>
              </a:spcAft>
              <a:defRPr/>
            </a:pPr>
            <a:r>
              <a:rPr lang="en-US" altLang="zh-CN" sz="1600" dirty="0"/>
              <a:t>Informal meeting with SA3-LI</a:t>
            </a:r>
          </a:p>
          <a:p>
            <a:pPr lvl="1">
              <a:spcBef>
                <a:spcPts val="0"/>
              </a:spcBef>
              <a:spcAft>
                <a:spcPts val="0"/>
              </a:spcAft>
              <a:defRPr/>
            </a:pPr>
            <a:r>
              <a:rPr lang="en-US" altLang="zh-CN" sz="1600" dirty="0"/>
              <a:t>LS out asking SA1 to evaluate the current service requirements</a:t>
            </a:r>
          </a:p>
          <a:p>
            <a:pPr marL="457200" lvl="1" indent="0">
              <a:spcBef>
                <a:spcPts val="0"/>
              </a:spcBef>
              <a:spcAft>
                <a:spcPts val="0"/>
              </a:spcAft>
              <a:buNone/>
              <a:defRPr/>
            </a:pPr>
            <a:endParaRPr lang="en-IN" altLang="zh-CN" sz="16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 RAN dependencies</a:t>
            </a:r>
          </a:p>
          <a:p>
            <a:pPr lvl="1">
              <a:spcBef>
                <a:spcPct val="0"/>
              </a:spcBef>
              <a:spcAft>
                <a:spcPts val="600"/>
              </a:spcAft>
            </a:pPr>
            <a:r>
              <a:rPr lang="en-US" sz="1600" dirty="0"/>
              <a:t>Possible re-use of solutions developed in FS_MCLOG_Ph2</a:t>
            </a:r>
          </a:p>
          <a:p>
            <a:pPr lvl="1">
              <a:spcBef>
                <a:spcPct val="0"/>
              </a:spcBef>
              <a:spcAft>
                <a:spcPts val="600"/>
              </a:spcAft>
            </a:pPr>
            <a:r>
              <a:rPr lang="en-US" sz="1600" b="0" kern="1200" dirty="0">
                <a:solidFill>
                  <a:schemeClr val="tx1"/>
                </a:solidFill>
                <a:latin typeface="+mn-lt"/>
                <a:ea typeface="+mn-ea"/>
                <a:cs typeface="+mn-cs"/>
              </a:rPr>
              <a:t>Possible future re-use of Discreet listening by SA3</a:t>
            </a:r>
            <a:r>
              <a:rPr lang="en-US" sz="1600" kern="1200" dirty="0">
                <a:ea typeface="+mn-ea"/>
                <a:cs typeface="+mn-cs"/>
              </a:rPr>
              <a:t>-</a:t>
            </a:r>
            <a:r>
              <a:rPr lang="en-US" sz="1600" b="0" kern="1200" dirty="0">
                <a:solidFill>
                  <a:schemeClr val="tx1"/>
                </a:solidFill>
                <a:latin typeface="+mn-lt"/>
                <a:ea typeface="+mn-ea"/>
                <a:cs typeface="+mn-cs"/>
              </a:rPr>
              <a:t>LI</a:t>
            </a:r>
            <a:endParaRPr lang="en-GB" sz="1600" b="0" kern="1200" dirty="0">
              <a:solidFill>
                <a:schemeClr val="tx1"/>
              </a:solidFill>
              <a:latin typeface="+mn-lt"/>
              <a:ea typeface="+mn-ea"/>
              <a:cs typeface="+mn-cs"/>
            </a:endParaRPr>
          </a:p>
          <a:p>
            <a:pPr marL="457200" lvl="1" indent="0">
              <a:spcBef>
                <a:spcPct val="0"/>
              </a:spcBef>
              <a:spcAft>
                <a:spcPts val="600"/>
              </a:spcAft>
              <a:buNone/>
            </a:pPr>
            <a:endParaRPr lang="en-US" sz="1400" kern="0" dirty="0"/>
          </a:p>
        </p:txBody>
      </p:sp>
      <p:sp>
        <p:nvSpPr>
          <p:cNvPr id="8" name="Content Placeholder 7">
            <a:extLst>
              <a:ext uri="{FF2B5EF4-FFF2-40B4-BE49-F238E27FC236}">
                <a16:creationId xmlns:a16="http://schemas.microsoft.com/office/drawing/2014/main" id="{FFE9E4B7-60A7-623E-8A60-8F4B8972FD8A}"/>
              </a:ext>
            </a:extLst>
          </p:cNvPr>
          <p:cNvSpPr txBox="1">
            <a:spLocks/>
          </p:cNvSpPr>
          <p:nvPr/>
        </p:nvSpPr>
        <p:spPr bwMode="auto">
          <a:xfrm>
            <a:off x="6975090" y="2215698"/>
            <a:ext cx="4853186" cy="4129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altLang="zh-CN" sz="1600" b="0" i="0" u="none" strike="noStrike" kern="0" cap="none" spc="0" normalizeH="0" baseline="0" noProof="0" dirty="0">
                <a:ln>
                  <a:noFill/>
                </a:ln>
                <a:solidFill>
                  <a:prstClr val="black"/>
                </a:solidFill>
                <a:effectLst/>
                <a:uLnTx/>
                <a:uFillTx/>
                <a:latin typeface="+mn-lt"/>
                <a:ea typeface="+mn-ea"/>
                <a:cs typeface="Arial" panose="020B0604020202020204" pitchFamily="34" charset="0"/>
              </a:rPr>
              <a:t>None</a:t>
            </a:r>
            <a:endParaRPr lang="en-US" altLang="zh-CN" sz="1600" kern="0" dirty="0">
              <a:solidFill>
                <a:prstClr val="black"/>
              </a:solidFill>
              <a:latin typeface="+mn-lt"/>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ts val="0"/>
              </a:spcBef>
              <a:spcAft>
                <a:spcPts val="0"/>
              </a:spcAft>
              <a:defRPr/>
            </a:pPr>
            <a:r>
              <a:rPr lang="de-DE" sz="1600" kern="0" dirty="0">
                <a:latin typeface="+mn-lt"/>
              </a:rPr>
              <a:t>Further </a:t>
            </a:r>
            <a:r>
              <a:rPr lang="de-DE" sz="1600" kern="0" dirty="0" err="1">
                <a:latin typeface="+mn-lt"/>
              </a:rPr>
              <a:t>contact</a:t>
            </a:r>
            <a:r>
              <a:rPr lang="de-DE" sz="1600" kern="0" dirty="0">
                <a:latin typeface="+mn-lt"/>
              </a:rPr>
              <a:t> </a:t>
            </a:r>
            <a:r>
              <a:rPr lang="de-DE" sz="1600" kern="0" dirty="0" err="1">
                <a:latin typeface="+mn-lt"/>
              </a:rPr>
              <a:t>with</a:t>
            </a:r>
            <a:r>
              <a:rPr lang="de-DE" sz="1600" kern="0" dirty="0">
                <a:latin typeface="+mn-lt"/>
              </a:rPr>
              <a:t> SA3-LI</a:t>
            </a:r>
          </a:p>
          <a:p>
            <a:pPr lvl="1">
              <a:spcBef>
                <a:spcPts val="0"/>
              </a:spcBef>
              <a:spcAft>
                <a:spcPts val="0"/>
              </a:spcAft>
              <a:defRPr/>
            </a:pPr>
            <a:r>
              <a:rPr lang="de-DE" sz="1600" kern="0" dirty="0" err="1">
                <a:latin typeface="+mn-lt"/>
              </a:rPr>
              <a:t>Identify</a:t>
            </a:r>
            <a:r>
              <a:rPr lang="de-DE" sz="1600" kern="0" dirty="0">
                <a:latin typeface="+mn-lt"/>
              </a:rPr>
              <a:t> </a:t>
            </a:r>
            <a:r>
              <a:rPr lang="de-DE" sz="1600" kern="0" dirty="0" err="1">
                <a:latin typeface="+mn-lt"/>
              </a:rPr>
              <a:t>key</a:t>
            </a:r>
            <a:r>
              <a:rPr lang="de-DE" sz="1600" kern="0" dirty="0">
                <a:latin typeface="+mn-lt"/>
              </a:rPr>
              <a:t> </a:t>
            </a:r>
            <a:r>
              <a:rPr lang="de-DE" sz="1600" kern="0" dirty="0" err="1">
                <a:latin typeface="+mn-lt"/>
              </a:rPr>
              <a:t>issues</a:t>
            </a:r>
            <a:endParaRPr lang="de-DE" sz="1600" kern="0" dirty="0">
              <a:latin typeface="+mn-lt"/>
            </a:endParaRPr>
          </a:p>
          <a:p>
            <a:pPr lvl="1">
              <a:spcBef>
                <a:spcPts val="0"/>
              </a:spcBef>
              <a:spcAft>
                <a:spcPts val="0"/>
              </a:spcAft>
              <a:defRPr/>
            </a:pPr>
            <a:r>
              <a:rPr lang="de-DE" sz="1600" kern="0" dirty="0" err="1">
                <a:latin typeface="+mn-lt"/>
              </a:rPr>
              <a:t>Develop</a:t>
            </a:r>
            <a:r>
              <a:rPr lang="de-DE" sz="1600" kern="0" dirty="0">
                <a:latin typeface="+mn-lt"/>
              </a:rPr>
              <a:t> </a:t>
            </a:r>
            <a:r>
              <a:rPr lang="de-DE" sz="1600" kern="0" dirty="0" err="1">
                <a:latin typeface="+mn-lt"/>
              </a:rPr>
              <a:t>solutions</a:t>
            </a:r>
            <a:endParaRPr lang="de-DE" sz="1600" kern="0" dirty="0">
              <a:latin typeface="+mn-lt"/>
            </a:endParaRPr>
          </a:p>
          <a:p>
            <a:pPr lvl="1">
              <a:spcBef>
                <a:spcPts val="0"/>
              </a:spcBef>
              <a:spcAft>
                <a:spcPts val="0"/>
              </a:spcAft>
              <a:defRPr/>
            </a:pPr>
            <a:endParaRPr lang="de-DE" sz="1600" kern="0" dirty="0">
              <a:latin typeface="+mn-lt"/>
            </a:endParaRPr>
          </a:p>
        </p:txBody>
      </p:sp>
    </p:spTree>
    <p:extLst>
      <p:ext uri="{BB962C8B-B14F-4D97-AF65-F5344CB8AC3E}">
        <p14:creationId xmlns:p14="http://schemas.microsoft.com/office/powerpoint/2010/main" val="51350976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03AB0-10FC-4A33-EFA4-89C973159286}"/>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C7CCB027-519B-41D8-E0A4-E6F4EF2DADD7}"/>
              </a:ext>
            </a:extLst>
          </p:cNvPr>
          <p:cNvSpPr>
            <a:spLocks noGrp="1"/>
          </p:cNvSpPr>
          <p:nvPr/>
        </p:nvSpPr>
        <p:spPr bwMode="auto">
          <a:xfrm>
            <a:off x="1054705" y="24609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IN" b="1" dirty="0"/>
              <a:t>FS_MCLOG_Ph2</a:t>
            </a:r>
          </a:p>
        </p:txBody>
      </p:sp>
      <p:sp>
        <p:nvSpPr>
          <p:cNvPr id="9" name="Content Placeholder 2">
            <a:extLst>
              <a:ext uri="{FF2B5EF4-FFF2-40B4-BE49-F238E27FC236}">
                <a16:creationId xmlns:a16="http://schemas.microsoft.com/office/drawing/2014/main" id="{894FD0CF-6672-E7AD-6265-08096A739D74}"/>
              </a:ext>
            </a:extLst>
          </p:cNvPr>
          <p:cNvSpPr>
            <a:spLocks noGrp="1"/>
          </p:cNvSpPr>
          <p:nvPr/>
        </p:nvSpPr>
        <p:spPr bwMode="auto">
          <a:xfrm>
            <a:off x="363724" y="2482154"/>
            <a:ext cx="6599784" cy="3883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SA#107:</a:t>
            </a:r>
          </a:p>
          <a:p>
            <a:pPr lvl="1">
              <a:spcBef>
                <a:spcPts val="0"/>
              </a:spcBef>
              <a:spcAft>
                <a:spcPts val="0"/>
              </a:spcAft>
              <a:defRPr/>
            </a:pPr>
            <a:r>
              <a:rPr lang="en-US" altLang="zh-CN" sz="1600" kern="0" dirty="0"/>
              <a:t>Revised SID agreed</a:t>
            </a:r>
          </a:p>
          <a:p>
            <a:pPr lvl="2">
              <a:spcBef>
                <a:spcPts val="0"/>
              </a:spcBef>
              <a:spcAft>
                <a:spcPts val="0"/>
              </a:spcAft>
              <a:defRPr/>
            </a:pPr>
            <a:r>
              <a:rPr lang="en-US" altLang="zh-CN" sz="1400" kern="0" dirty="0"/>
              <a:t>Interconnected MC systems added to the objectives</a:t>
            </a:r>
          </a:p>
          <a:p>
            <a:pPr lvl="2">
              <a:spcBef>
                <a:spcPts val="0"/>
              </a:spcBef>
              <a:spcAft>
                <a:spcPts val="0"/>
              </a:spcAft>
              <a:defRPr/>
            </a:pPr>
            <a:r>
              <a:rPr lang="en-US" altLang="zh-CN" sz="1400" dirty="0"/>
              <a:t>TR number added</a:t>
            </a:r>
          </a:p>
          <a:p>
            <a:pPr lvl="2">
              <a:spcBef>
                <a:spcPts val="0"/>
              </a:spcBef>
              <a:spcAft>
                <a:spcPts val="0"/>
              </a:spcAft>
              <a:defRPr/>
            </a:pPr>
            <a:r>
              <a:rPr lang="en-US" altLang="zh-CN" sz="1400" dirty="0"/>
              <a:t>Two new supporting individual members</a:t>
            </a:r>
          </a:p>
          <a:p>
            <a:pPr lvl="1">
              <a:spcBef>
                <a:spcPts val="0"/>
              </a:spcBef>
              <a:spcAft>
                <a:spcPts val="0"/>
              </a:spcAft>
              <a:defRPr/>
            </a:pPr>
            <a:r>
              <a:rPr lang="en-US" altLang="zh-CN" sz="1600" kern="0" dirty="0"/>
              <a:t>Skeleton agreed</a:t>
            </a:r>
          </a:p>
          <a:p>
            <a:pPr lvl="1">
              <a:spcBef>
                <a:spcPts val="0"/>
              </a:spcBef>
              <a:spcAft>
                <a:spcPts val="0"/>
              </a:spcAft>
              <a:defRPr/>
            </a:pPr>
            <a:r>
              <a:rPr lang="en-US" altLang="zh-CN" sz="1600" dirty="0"/>
              <a:t>Approved 1 scenario, 5 key issues, 2 solutions</a:t>
            </a:r>
            <a:endParaRPr lang="en-US" altLang="zh-CN" sz="1600" kern="0" dirty="0"/>
          </a:p>
          <a:p>
            <a:pPr lvl="2">
              <a:spcBef>
                <a:spcPts val="0"/>
              </a:spcBef>
              <a:spcAft>
                <a:spcPts val="0"/>
              </a:spcAft>
              <a:defRPr/>
            </a:pPr>
            <a:endParaRPr lang="en-IN" altLang="zh-CN" sz="16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kern="0" dirty="0"/>
              <a:t>No RAN dependencies</a:t>
            </a:r>
          </a:p>
          <a:p>
            <a:pPr lvl="1">
              <a:spcBef>
                <a:spcPct val="0"/>
              </a:spcBef>
              <a:spcAft>
                <a:spcPts val="600"/>
              </a:spcAft>
            </a:pPr>
            <a:r>
              <a:rPr lang="en-US" sz="1600" kern="0" dirty="0"/>
              <a:t>Co-operation with SA3 will be necessary for </a:t>
            </a:r>
            <a:r>
              <a:rPr lang="en-US" sz="1600" dirty="0"/>
              <a:t>several key issues and solutions</a:t>
            </a:r>
            <a:endParaRPr lang="en-US" sz="1600" kern="0" dirty="0"/>
          </a:p>
          <a:p>
            <a:pPr lvl="1">
              <a:spcBef>
                <a:spcPct val="0"/>
              </a:spcBef>
              <a:spcAft>
                <a:spcPts val="600"/>
              </a:spcAft>
            </a:pPr>
            <a:r>
              <a:rPr lang="en-US" sz="1600" dirty="0"/>
              <a:t>Potential reuse of MCLOG solutions for MCDISC to be analyzed in FS_MCDISC_Ph2</a:t>
            </a:r>
            <a:endParaRPr lang="en-US" sz="1600" kern="0" dirty="0"/>
          </a:p>
        </p:txBody>
      </p:sp>
      <p:pic>
        <p:nvPicPr>
          <p:cNvPr id="10" name="table">
            <a:extLst>
              <a:ext uri="{FF2B5EF4-FFF2-40B4-BE49-F238E27FC236}">
                <a16:creationId xmlns:a16="http://schemas.microsoft.com/office/drawing/2014/main" id="{936F3E04-2237-C0C8-1BDC-E41A8600ED86}"/>
              </a:ext>
            </a:extLst>
          </p:cNvPr>
          <p:cNvPicPr>
            <a:picLocks noChangeAspect="1"/>
          </p:cNvPicPr>
          <p:nvPr/>
        </p:nvPicPr>
        <p:blipFill>
          <a:blip r:embed="rId4"/>
          <a:stretch>
            <a:fillRect/>
          </a:stretch>
        </p:blipFill>
        <p:spPr>
          <a:xfrm>
            <a:off x="363724" y="1540478"/>
            <a:ext cx="11464552" cy="766168"/>
          </a:xfrm>
          <a:prstGeom prst="rect">
            <a:avLst/>
          </a:prstGeom>
        </p:spPr>
      </p:pic>
      <p:sp>
        <p:nvSpPr>
          <p:cNvPr id="11" name="Content Placeholder 7">
            <a:extLst>
              <a:ext uri="{FF2B5EF4-FFF2-40B4-BE49-F238E27FC236}">
                <a16:creationId xmlns:a16="http://schemas.microsoft.com/office/drawing/2014/main" id="{531E73E0-2C98-FB41-1369-25A6814D6ADF}"/>
              </a:ext>
            </a:extLst>
          </p:cNvPr>
          <p:cNvSpPr txBox="1">
            <a:spLocks/>
          </p:cNvSpPr>
          <p:nvPr/>
        </p:nvSpPr>
        <p:spPr bwMode="auto">
          <a:xfrm>
            <a:off x="6975090" y="2482154"/>
            <a:ext cx="4853186" cy="3883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altLang="zh-CN" sz="1600" b="0" i="0" u="none" strike="noStrike" kern="0" cap="none" spc="0" normalizeH="0" baseline="0" noProof="0" dirty="0">
                <a:ln>
                  <a:noFill/>
                </a:ln>
                <a:solidFill>
                  <a:prstClr val="black"/>
                </a:solidFill>
                <a:effectLst/>
                <a:uLnTx/>
                <a:uFillTx/>
                <a:latin typeface="+mn-lt"/>
                <a:ea typeface="+mn-ea"/>
                <a:cs typeface="Arial" panose="020B0604020202020204" pitchFamily="34" charset="0"/>
              </a:rPr>
              <a:t>None</a:t>
            </a: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ts val="0"/>
              </a:spcBef>
              <a:spcAft>
                <a:spcPts val="0"/>
              </a:spcAft>
              <a:defRPr/>
            </a:pPr>
            <a:r>
              <a:rPr lang="de-DE" sz="1600" kern="0" dirty="0">
                <a:latin typeface="+mn-lt"/>
              </a:rPr>
              <a:t>Add </a:t>
            </a:r>
            <a:r>
              <a:rPr lang="de-DE" sz="1600" kern="0" dirty="0" err="1">
                <a:latin typeface="+mn-lt"/>
              </a:rPr>
              <a:t>more</a:t>
            </a:r>
            <a:r>
              <a:rPr lang="de-DE" sz="1600" kern="0" dirty="0">
                <a:latin typeface="+mn-lt"/>
              </a:rPr>
              <a:t> </a:t>
            </a:r>
            <a:r>
              <a:rPr lang="de-DE" sz="1600" kern="0" dirty="0" err="1">
                <a:latin typeface="+mn-lt"/>
              </a:rPr>
              <a:t>scenarios</a:t>
            </a:r>
            <a:endParaRPr lang="de-DE" sz="1600" kern="0" dirty="0">
              <a:latin typeface="+mn-lt"/>
            </a:endParaRPr>
          </a:p>
          <a:p>
            <a:pPr lvl="1">
              <a:spcBef>
                <a:spcPts val="0"/>
              </a:spcBef>
              <a:spcAft>
                <a:spcPts val="0"/>
              </a:spcAft>
              <a:defRPr/>
            </a:pPr>
            <a:r>
              <a:rPr lang="de-DE" sz="1600" kern="0" dirty="0" err="1">
                <a:latin typeface="+mn-lt"/>
              </a:rPr>
              <a:t>Identify</a:t>
            </a:r>
            <a:r>
              <a:rPr lang="de-DE" sz="1600" kern="0" dirty="0">
                <a:latin typeface="+mn-lt"/>
              </a:rPr>
              <a:t> </a:t>
            </a:r>
            <a:r>
              <a:rPr lang="de-DE" sz="1600" kern="0" dirty="0" err="1">
                <a:latin typeface="+mn-lt"/>
              </a:rPr>
              <a:t>key</a:t>
            </a:r>
            <a:r>
              <a:rPr lang="de-DE" sz="1600" kern="0" dirty="0">
                <a:latin typeface="+mn-lt"/>
              </a:rPr>
              <a:t> </a:t>
            </a:r>
            <a:r>
              <a:rPr lang="de-DE" sz="1600" kern="0" dirty="0" err="1">
                <a:latin typeface="+mn-lt"/>
              </a:rPr>
              <a:t>issues</a:t>
            </a:r>
            <a:endParaRPr lang="de-DE" sz="1600" kern="0" dirty="0">
              <a:latin typeface="+mn-lt"/>
            </a:endParaRPr>
          </a:p>
          <a:p>
            <a:pPr lvl="1">
              <a:spcBef>
                <a:spcPts val="0"/>
              </a:spcBef>
              <a:spcAft>
                <a:spcPts val="0"/>
              </a:spcAft>
              <a:defRPr/>
            </a:pPr>
            <a:r>
              <a:rPr lang="de-DE" sz="1600" kern="0" dirty="0" err="1">
                <a:latin typeface="+mn-lt"/>
              </a:rPr>
              <a:t>Develop</a:t>
            </a:r>
            <a:r>
              <a:rPr lang="de-DE" sz="1600" kern="0" dirty="0">
                <a:latin typeface="+mn-lt"/>
              </a:rPr>
              <a:t> </a:t>
            </a:r>
            <a:r>
              <a:rPr lang="de-DE" sz="1600" kern="0" dirty="0" err="1">
                <a:latin typeface="+mn-lt"/>
              </a:rPr>
              <a:t>solutions</a:t>
            </a:r>
            <a:endParaRPr lang="de-DE" sz="1600" kern="0" dirty="0">
              <a:latin typeface="+mn-lt"/>
            </a:endParaRPr>
          </a:p>
        </p:txBody>
      </p:sp>
    </p:spTree>
    <p:extLst>
      <p:ext uri="{BB962C8B-B14F-4D97-AF65-F5344CB8AC3E}">
        <p14:creationId xmlns:p14="http://schemas.microsoft.com/office/powerpoint/2010/main" val="779125072"/>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443A7D-B2FA-4C39-9AE4-1E535C2254B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9E553E-81F9-9D4F-B348-06258B0875F8}"/>
              </a:ext>
            </a:extLst>
          </p:cNvPr>
          <p:cNvSpPr>
            <a:spLocks noGrp="1"/>
          </p:cNvSpPr>
          <p:nvPr>
            <p:ph type="title"/>
          </p:nvPr>
        </p:nvSpPr>
        <p:spPr>
          <a:xfrm>
            <a:off x="1054705" y="87083"/>
            <a:ext cx="9103784" cy="1143000"/>
          </a:xfrm>
        </p:spPr>
        <p:txBody>
          <a:bodyPr/>
          <a:lstStyle/>
          <a:p>
            <a:r>
              <a:rPr lang="en-IN" b="1" dirty="0"/>
              <a:t>FS_AIML_App_Ph2</a:t>
            </a:r>
          </a:p>
        </p:txBody>
      </p:sp>
      <p:graphicFrame>
        <p:nvGraphicFramePr>
          <p:cNvPr id="4" name="Table 3">
            <a:extLst>
              <a:ext uri="{FF2B5EF4-FFF2-40B4-BE49-F238E27FC236}">
                <a16:creationId xmlns:a16="http://schemas.microsoft.com/office/drawing/2014/main" id="{74ADADBF-ABED-299C-0367-08E4F105B92B}"/>
              </a:ext>
            </a:extLst>
          </p:cNvPr>
          <p:cNvGraphicFramePr>
            <a:graphicFrameLocks noGrp="1"/>
          </p:cNvGraphicFramePr>
          <p:nvPr>
            <p:extLst>
              <p:ext uri="{D42A27DB-BD31-4B8C-83A1-F6EECF244321}">
                <p14:modId xmlns:p14="http://schemas.microsoft.com/office/powerpoint/2010/main" val="3130955167"/>
              </p:ext>
            </p:extLst>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607514">
                  <a:extLst>
                    <a:ext uri="{9D8B030D-6E8A-4147-A177-3AD203B41FA5}">
                      <a16:colId xmlns:a16="http://schemas.microsoft.com/office/drawing/2014/main" val="2930772585"/>
                    </a:ext>
                  </a:extLst>
                </a:gridCol>
                <a:gridCol w="1451872">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t"/>
                      <a:r>
                        <a:rPr lang="en-GB" sz="1200" b="0" kern="1200" dirty="0">
                          <a:solidFill>
                            <a:schemeClr val="lt1"/>
                          </a:solidFill>
                          <a:latin typeface="+mn-lt"/>
                          <a:ea typeface="+mn-ea"/>
                          <a:cs typeface="+mn-cs"/>
                        </a:rPr>
                        <a:t>1070029</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l">
                        <a:lnSpc>
                          <a:spcPct val="115000"/>
                        </a:lnSpc>
                        <a:spcBef>
                          <a:spcPts val="100"/>
                        </a:spcBef>
                        <a:spcAft>
                          <a:spcPts val="100"/>
                        </a:spcAft>
                      </a:pPr>
                      <a:r>
                        <a:rPr lang="en-GB" sz="1200" b="0" kern="1200" dirty="0">
                          <a:solidFill>
                            <a:schemeClr val="dk1"/>
                          </a:solidFill>
                          <a:effectLst/>
                          <a:latin typeface="+mn-lt"/>
                          <a:ea typeface="+mn-ea"/>
                          <a:cs typeface="Arial" panose="020B0604020202020204" pitchFamily="34" charset="0"/>
                        </a:rPr>
                        <a:t>Study on Stage 2 for AI/ML service Phase 2</a:t>
                      </a:r>
                      <a:endParaRPr lang="en-US" sz="1200" b="0" kern="1200" dirty="0">
                        <a:solidFill>
                          <a:schemeClr val="tx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200" b="0" kern="1200" dirty="0">
                          <a:solidFill>
                            <a:schemeClr val="dk1"/>
                          </a:solidFill>
                          <a:effectLst/>
                          <a:latin typeface="+mn-lt"/>
                          <a:ea typeface="+mn-ea"/>
                          <a:cs typeface="Arial" panose="020B0604020202020204" pitchFamily="34" charset="0"/>
                        </a:rPr>
                        <a:t>FS_AIML_App_Ph2</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GB" sz="1200" b="0" kern="1200" dirty="0">
                          <a:solidFill>
                            <a:schemeClr val="tx1"/>
                          </a:solidFill>
                          <a:latin typeface="+mn-lt"/>
                          <a:ea typeface="+mn-ea"/>
                          <a:cs typeface="+mn-cs"/>
                        </a:rPr>
                        <a:t>Dec-2025</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200" b="0" kern="1200" dirty="0">
                          <a:solidFill>
                            <a:schemeClr val="tx1"/>
                          </a:solidFill>
                          <a:latin typeface="+mn-lt"/>
                          <a:ea typeface="+mn-ea"/>
                          <a:cs typeface="+mn-cs"/>
                        </a:rPr>
                        <a:t>-</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US" sz="1200" b="0" dirty="0">
                          <a:solidFill>
                            <a:schemeClr val="tx1"/>
                          </a:solidFill>
                          <a:latin typeface="+mn-lt"/>
                        </a:rPr>
                        <a:t>SP-250384</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200" b="0" kern="1200" dirty="0">
                          <a:solidFill>
                            <a:srgbClr val="FF0000"/>
                          </a:solidFill>
                          <a:latin typeface="+mn-lt"/>
                          <a:ea typeface="+mn-ea"/>
                          <a:cs typeface="+mn-cs"/>
                        </a:rPr>
                        <a:t>40%</a:t>
                      </a:r>
                    </a:p>
                  </a:txBody>
                  <a:tcPr marL="48003" marR="48003" marT="0" marB="0" anchor="ctr"/>
                </a:tc>
                <a:extLst>
                  <a:ext uri="{0D108BD9-81ED-4DB2-BD59-A6C34878D82A}">
                    <a16:rowId xmlns:a16="http://schemas.microsoft.com/office/drawing/2014/main" val="2684264359"/>
                  </a:ext>
                </a:extLst>
              </a:tr>
            </a:tbl>
          </a:graphicData>
        </a:graphic>
      </p:graphicFrame>
      <p:sp>
        <p:nvSpPr>
          <p:cNvPr id="7" name="Content Placeholder 2">
            <a:extLst>
              <a:ext uri="{FF2B5EF4-FFF2-40B4-BE49-F238E27FC236}">
                <a16:creationId xmlns:a16="http://schemas.microsoft.com/office/drawing/2014/main" id="{06029C48-708A-212C-6D01-9E50349548CF}"/>
              </a:ext>
            </a:extLst>
          </p:cNvPr>
          <p:cNvSpPr>
            <a:spLocks noGrp="1"/>
          </p:cNvSpPr>
          <p:nvPr/>
        </p:nvSpPr>
        <p:spPr bwMode="auto">
          <a:xfrm>
            <a:off x="363724" y="2250598"/>
            <a:ext cx="6414004" cy="4129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SA#107:</a:t>
            </a:r>
          </a:p>
          <a:p>
            <a:pPr lvl="1">
              <a:spcBef>
                <a:spcPts val="0"/>
              </a:spcBef>
              <a:spcAft>
                <a:spcPts val="0"/>
              </a:spcAft>
              <a:defRPr/>
            </a:pPr>
            <a:r>
              <a:rPr lang="en-US" altLang="zh-CN" sz="1600" kern="0" dirty="0"/>
              <a:t>Skeleton, Scope and introduction added</a:t>
            </a:r>
          </a:p>
          <a:p>
            <a:pPr lvl="1">
              <a:spcBef>
                <a:spcPts val="0"/>
              </a:spcBef>
              <a:spcAft>
                <a:spcPts val="0"/>
              </a:spcAft>
              <a:defRPr/>
            </a:pPr>
            <a:r>
              <a:rPr lang="en-US" altLang="zh-CN" sz="1600" dirty="0"/>
              <a:t>Progress on Architecture Assumptions and principles </a:t>
            </a:r>
            <a:endParaRPr lang="en-US" altLang="zh-CN" sz="1600" kern="0" dirty="0"/>
          </a:p>
          <a:p>
            <a:pPr lvl="1">
              <a:spcBef>
                <a:spcPts val="0"/>
              </a:spcBef>
              <a:spcAft>
                <a:spcPts val="0"/>
              </a:spcAft>
              <a:defRPr/>
            </a:pPr>
            <a:r>
              <a:rPr lang="en-US" altLang="zh-CN" sz="1600" kern="0" dirty="0"/>
              <a:t>7 new Key Issues approved:</a:t>
            </a:r>
          </a:p>
          <a:p>
            <a:pPr lvl="2">
              <a:spcBef>
                <a:spcPts val="0"/>
              </a:spcBef>
              <a:spcAft>
                <a:spcPts val="0"/>
              </a:spcAft>
              <a:defRPr/>
            </a:pPr>
            <a:r>
              <a:rPr lang="en-US" altLang="zh-CN" sz="1200" dirty="0"/>
              <a:t>KI #1: Key issue on support for ML model inference</a:t>
            </a:r>
          </a:p>
          <a:p>
            <a:pPr lvl="2">
              <a:spcBef>
                <a:spcPts val="0"/>
              </a:spcBef>
              <a:spcAft>
                <a:spcPts val="0"/>
              </a:spcAft>
              <a:defRPr/>
            </a:pPr>
            <a:r>
              <a:rPr lang="en-US" altLang="zh-CN" sz="1200" dirty="0"/>
              <a:t>KI #2: Support enhancements for evaluation and determination of ML model performance and correctness within the AIML Enablement Layer</a:t>
            </a:r>
          </a:p>
          <a:p>
            <a:pPr lvl="2">
              <a:spcBef>
                <a:spcPts val="0"/>
              </a:spcBef>
              <a:spcAft>
                <a:spcPts val="0"/>
              </a:spcAft>
              <a:defRPr/>
            </a:pPr>
            <a:r>
              <a:rPr lang="en-US" altLang="zh-CN" sz="1200" dirty="0"/>
              <a:t>KI #3: Key issue on AIMLE Mobility Support for Cross-PLMN and Roaming Scenarios</a:t>
            </a:r>
          </a:p>
          <a:p>
            <a:pPr lvl="2">
              <a:spcBef>
                <a:spcPts val="0"/>
              </a:spcBef>
              <a:spcAft>
                <a:spcPts val="0"/>
              </a:spcAft>
              <a:defRPr/>
            </a:pPr>
            <a:r>
              <a:rPr lang="en-US" altLang="zh-CN" sz="1200" dirty="0"/>
              <a:t>KI #4: Support for Split AI/ML Operations Involving Multiple AIMLE clients, edge AIMLE servers and central AIMLE servers</a:t>
            </a:r>
          </a:p>
          <a:p>
            <a:pPr lvl="2">
              <a:spcBef>
                <a:spcPts val="0"/>
              </a:spcBef>
              <a:spcAft>
                <a:spcPts val="0"/>
              </a:spcAft>
              <a:defRPr/>
            </a:pPr>
            <a:r>
              <a:rPr lang="en-US" altLang="zh-CN" sz="1200" dirty="0"/>
              <a:t>KI #5: Support for AI Inference Exposure</a:t>
            </a:r>
          </a:p>
          <a:p>
            <a:pPr lvl="2">
              <a:spcBef>
                <a:spcPts val="0"/>
              </a:spcBef>
              <a:spcAft>
                <a:spcPts val="0"/>
              </a:spcAft>
              <a:defRPr/>
            </a:pPr>
            <a:r>
              <a:rPr lang="en-US" altLang="zh-CN" sz="1200" dirty="0"/>
              <a:t>KI #6: Support for Architecture and Functions Enhancement on diverse AIMLE deployments scenarios</a:t>
            </a:r>
          </a:p>
          <a:p>
            <a:pPr lvl="2">
              <a:spcBef>
                <a:spcPts val="0"/>
              </a:spcBef>
              <a:spcAft>
                <a:spcPts val="0"/>
              </a:spcAft>
              <a:defRPr/>
            </a:pPr>
            <a:r>
              <a:rPr lang="en-US" altLang="zh-CN" sz="1200" dirty="0"/>
              <a:t>KI #7: VFL sample alignment across VAL servers</a:t>
            </a:r>
          </a:p>
          <a:p>
            <a:pPr lvl="1">
              <a:spcBef>
                <a:spcPts val="0"/>
              </a:spcBef>
              <a:spcAft>
                <a:spcPts val="0"/>
              </a:spcAft>
              <a:defRPr/>
            </a:pPr>
            <a:r>
              <a:rPr lang="en-US" altLang="zh-CN" sz="1600" dirty="0"/>
              <a:t>9</a:t>
            </a:r>
            <a:r>
              <a:rPr lang="en-US" altLang="zh-CN" sz="1600" kern="0" dirty="0"/>
              <a:t> new solutions approved for above KIs</a:t>
            </a:r>
          </a:p>
          <a:p>
            <a:pPr lvl="1">
              <a:spcBef>
                <a:spcPts val="0"/>
              </a:spcBef>
              <a:spcAft>
                <a:spcPts val="0"/>
              </a:spcAft>
              <a:defRPr/>
            </a:pPr>
            <a:endParaRPr lang="en-US" altLang="zh-CN" sz="16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None</a:t>
            </a:r>
            <a:endParaRPr lang="en-US" sz="1400" kern="0" dirty="0"/>
          </a:p>
        </p:txBody>
      </p:sp>
      <p:sp>
        <p:nvSpPr>
          <p:cNvPr id="8" name="Content Placeholder 7">
            <a:extLst>
              <a:ext uri="{FF2B5EF4-FFF2-40B4-BE49-F238E27FC236}">
                <a16:creationId xmlns:a16="http://schemas.microsoft.com/office/drawing/2014/main" id="{2DA89941-C87F-0AAD-B668-9ABD298CDE1E}"/>
              </a:ext>
            </a:extLst>
          </p:cNvPr>
          <p:cNvSpPr txBox="1">
            <a:spLocks/>
          </p:cNvSpPr>
          <p:nvPr/>
        </p:nvSpPr>
        <p:spPr bwMode="auto">
          <a:xfrm>
            <a:off x="6777728" y="2250598"/>
            <a:ext cx="5050548" cy="4129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de-DE"/>
            </a:defPPr>
            <a:lvl1pPr marL="341313" indent="-341313" algn="l" defTabSz="914400" rtl="0" eaLnBrk="1" latinLnBrk="0" hangingPunct="1">
              <a:spcBef>
                <a:spcPct val="20000"/>
              </a:spcBef>
              <a:buBlip>
                <a:blip r:embed="rId3"/>
              </a:buBlip>
              <a:defRPr sz="2800" kern="1200">
                <a:solidFill>
                  <a:schemeClr val="tx1"/>
                </a:solidFill>
                <a:latin typeface="Calibri" panose="020F0502020204030204" pitchFamily="34" charset="0"/>
                <a:ea typeface="MS PGothic" panose="020B0600070205080204" pitchFamily="34" charset="-128"/>
                <a:cs typeface="+mn-cs"/>
              </a:defRPr>
            </a:lvl1pPr>
            <a:lvl2pPr marL="741363" indent="-284163" algn="l" defTabSz="914400" rtl="0" eaLnBrk="1" latinLnBrk="0" hangingPunct="1">
              <a:spcBef>
                <a:spcPct val="20000"/>
              </a:spcBef>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mn-cs"/>
              </a:defRPr>
            </a:lvl2pPr>
            <a:lvl3pPr marL="1141413" indent="-227013" algn="l" defTabSz="9144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3pPr>
            <a:lvl4pPr marL="1598613" indent="-227013" algn="l" defTabSz="9144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4pPr>
            <a:lvl5pPr marL="2055813" indent="-227013" algn="l" defTabSz="914400" rtl="0" eaLnBrk="1" latinLnBrk="0" hangingPunct="1">
              <a:spcBef>
                <a:spcPct val="20000"/>
              </a:spcBef>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mn-cs"/>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mn-cs"/>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mn-cs"/>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mn-cs"/>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mn-cs"/>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Contentious Issues:</a:t>
            </a:r>
            <a:endPar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altLang="zh-CN" sz="16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rPr>
              <a:t>None</a:t>
            </a: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341313" marR="0" lvl="0" indent="-341313" algn="l" defTabSz="914400" rtl="0" eaLnBrk="0" fontAlgn="base" latinLnBrk="0" hangingPunct="0">
              <a:lnSpc>
                <a:spcPct val="100000"/>
              </a:lnSpc>
              <a:spcBef>
                <a:spcPct val="0"/>
              </a:spcBef>
              <a:spcAft>
                <a:spcPct val="0"/>
              </a:spcAft>
              <a:buClrTx/>
              <a:buSzTx/>
              <a:buFontTx/>
              <a:buBlip>
                <a:blip r:embed="rId3"/>
              </a:buBlip>
              <a:tabLst/>
              <a:defRPr/>
            </a:pPr>
            <a:r>
              <a:rPr kumimoji="0" lang="de-DE" altLang="zh-CN" sz="20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Arial" panose="020B0604020202020204" pitchFamily="34" charset="0"/>
              </a:rPr>
              <a:t>Next </a:t>
            </a:r>
            <a:r>
              <a:rPr kumimoji="0" lang="en-US" sz="2000" b="0" i="0" u="none" strike="noStrike" kern="0" cap="none" spc="0" normalizeH="0" baseline="0" noProof="0" dirty="0">
                <a:ln>
                  <a:noFill/>
                </a:ln>
                <a:solidFill>
                  <a:prstClr val="black"/>
                </a:solidFill>
                <a:effectLst/>
                <a:uLnTx/>
                <a:uFillTx/>
                <a:latin typeface="Calibri" panose="020F0502020204030204" pitchFamily="34" charset="0"/>
                <a:ea typeface="MS PGothic" panose="020B0600070205080204" pitchFamily="34" charset="-128"/>
                <a:cs typeface="Arial" panose="020B0604020202020204" pitchFamily="34" charset="0"/>
              </a:rPr>
              <a:t>steps</a:t>
            </a:r>
            <a:r>
              <a:rPr kumimoji="0" lang="de-DE" altLang="zh-CN" sz="20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Arial" panose="020B0604020202020204" pitchFamily="34" charset="0"/>
              </a:rPr>
              <a:t>:</a:t>
            </a:r>
          </a:p>
          <a:p>
            <a:pPr marL="741363" marR="0" lvl="1" indent="-284163" algn="l" defTabSz="914400" rtl="0" eaLnBrk="0" fontAlgn="base" latinLnBrk="0" hangingPunct="0">
              <a:lnSpc>
                <a:spcPct val="100000"/>
              </a:lnSpc>
              <a:spcBef>
                <a:spcPts val="0"/>
              </a:spcBef>
              <a:spcAft>
                <a:spcPts val="0"/>
              </a:spcAft>
              <a:buClr>
                <a:srgbClr val="C00000"/>
              </a:buClr>
              <a:buSzTx/>
              <a:buFont typeface="Arial" panose="020B0604020202020204" pitchFamily="34" charset="0"/>
              <a:buChar char="•"/>
              <a:tabLst/>
              <a:defRPr/>
            </a:pPr>
            <a:r>
              <a:rPr kumimoji="0" lang="de-DE" sz="16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Further work on KIs, Solutions and architecture enhancements</a:t>
            </a:r>
          </a:p>
        </p:txBody>
      </p:sp>
    </p:spTree>
    <p:extLst>
      <p:ext uri="{BB962C8B-B14F-4D97-AF65-F5344CB8AC3E}">
        <p14:creationId xmlns:p14="http://schemas.microsoft.com/office/powerpoint/2010/main" val="2519014701"/>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CBB078-C394-D593-48E6-3EDCD52A35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65F31D-93E6-7014-CE02-DFF12937810E}"/>
              </a:ext>
            </a:extLst>
          </p:cNvPr>
          <p:cNvSpPr>
            <a:spLocks noGrp="1"/>
          </p:cNvSpPr>
          <p:nvPr>
            <p:ph type="title"/>
          </p:nvPr>
        </p:nvSpPr>
        <p:spPr>
          <a:xfrm>
            <a:off x="1054705" y="87083"/>
            <a:ext cx="9103784" cy="1143000"/>
          </a:xfrm>
        </p:spPr>
        <p:txBody>
          <a:bodyPr/>
          <a:lstStyle/>
          <a:p>
            <a:r>
              <a:rPr lang="en-IN" b="1" dirty="0"/>
              <a:t>FS_XRM_Ph3_APP</a:t>
            </a:r>
          </a:p>
        </p:txBody>
      </p:sp>
      <p:graphicFrame>
        <p:nvGraphicFramePr>
          <p:cNvPr id="4" name="Table 3">
            <a:extLst>
              <a:ext uri="{FF2B5EF4-FFF2-40B4-BE49-F238E27FC236}">
                <a16:creationId xmlns:a16="http://schemas.microsoft.com/office/drawing/2014/main" id="{146392AA-0E78-146C-99D9-B66ECDBA61BB}"/>
              </a:ext>
            </a:extLst>
          </p:cNvPr>
          <p:cNvGraphicFramePr>
            <a:graphicFrameLocks noGrp="1"/>
          </p:cNvGraphicFramePr>
          <p:nvPr>
            <p:extLst>
              <p:ext uri="{D42A27DB-BD31-4B8C-83A1-F6EECF244321}">
                <p14:modId xmlns:p14="http://schemas.microsoft.com/office/powerpoint/2010/main" val="3833719172"/>
              </p:ext>
            </p:extLst>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628455">
                  <a:extLst>
                    <a:ext uri="{9D8B030D-6E8A-4147-A177-3AD203B41FA5}">
                      <a16:colId xmlns:a16="http://schemas.microsoft.com/office/drawing/2014/main" val="2930772585"/>
                    </a:ext>
                  </a:extLst>
                </a:gridCol>
                <a:gridCol w="1430931">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t"/>
                      <a:r>
                        <a:rPr lang="en-GB" sz="1200" b="0" kern="1200" dirty="0">
                          <a:solidFill>
                            <a:schemeClr val="lt1"/>
                          </a:solidFill>
                          <a:latin typeface="+mn-lt"/>
                          <a:ea typeface="+mn-ea"/>
                          <a:cs typeface="+mn-cs"/>
                        </a:rPr>
                        <a:t>1070026</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l">
                        <a:lnSpc>
                          <a:spcPct val="115000"/>
                        </a:lnSpc>
                        <a:spcBef>
                          <a:spcPts val="100"/>
                        </a:spcBef>
                        <a:spcAft>
                          <a:spcPts val="100"/>
                        </a:spcAft>
                      </a:pPr>
                      <a:r>
                        <a:rPr lang="en-GB" sz="1200" b="0" kern="1200" dirty="0">
                          <a:solidFill>
                            <a:schemeClr val="dk1"/>
                          </a:solidFill>
                          <a:effectLst/>
                          <a:latin typeface="+mn-lt"/>
                          <a:ea typeface="+mn-ea"/>
                          <a:cs typeface="Arial" panose="020B0604020202020204" pitchFamily="34" charset="0"/>
                        </a:rPr>
                        <a:t>Study on </a:t>
                      </a:r>
                      <a:r>
                        <a:rPr lang="en-US" sz="1200" b="0" kern="1200" dirty="0">
                          <a:solidFill>
                            <a:schemeClr val="dk1"/>
                          </a:solidFill>
                          <a:effectLst/>
                          <a:latin typeface="+mn-lt"/>
                          <a:ea typeface="+mn-ea"/>
                          <a:cs typeface="Arial" panose="020B0604020202020204" pitchFamily="34" charset="0"/>
                        </a:rPr>
                        <a:t>Application enabler for XR Services Phase 3</a:t>
                      </a:r>
                      <a:endParaRPr lang="en-US" sz="1200" b="0" kern="1200" dirty="0">
                        <a:solidFill>
                          <a:schemeClr val="tx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200" b="1" kern="1200" dirty="0">
                          <a:solidFill>
                            <a:schemeClr val="dk1"/>
                          </a:solidFill>
                          <a:effectLst/>
                          <a:latin typeface="+mn-lt"/>
                          <a:ea typeface="+mn-ea"/>
                          <a:cs typeface="Arial" panose="020B0604020202020204" pitchFamily="34" charset="0"/>
                        </a:rPr>
                        <a:t>FS_XRM_Ph3_APP</a:t>
                      </a:r>
                      <a:endParaRPr lang="en-US" sz="1200" b="1"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GB" sz="1200" b="0" kern="1200" dirty="0">
                          <a:solidFill>
                            <a:schemeClr val="tx1"/>
                          </a:solidFill>
                          <a:latin typeface="+mn-lt"/>
                          <a:ea typeface="+mn-ea"/>
                          <a:cs typeface="+mn-cs"/>
                        </a:rPr>
                        <a:t>Dec-2025</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200" b="0" kern="1200" dirty="0">
                          <a:solidFill>
                            <a:schemeClr val="tx1"/>
                          </a:solidFill>
                          <a:latin typeface="+mn-lt"/>
                          <a:ea typeface="+mn-ea"/>
                          <a:cs typeface="+mn-cs"/>
                        </a:rPr>
                        <a:t>-</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US" sz="1200" b="0" dirty="0">
                          <a:solidFill>
                            <a:schemeClr val="tx1"/>
                          </a:solidFill>
                          <a:latin typeface="+mn-lt"/>
                        </a:rPr>
                        <a:t>SP-250381</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200" b="0" kern="1200" dirty="0">
                          <a:solidFill>
                            <a:srgbClr val="FF0000"/>
                          </a:solidFill>
                          <a:latin typeface="+mn-lt"/>
                          <a:ea typeface="+mn-ea"/>
                          <a:cs typeface="+mn-cs"/>
                        </a:rPr>
                        <a:t>35%</a:t>
                      </a:r>
                    </a:p>
                  </a:txBody>
                  <a:tcPr marL="48003" marR="48003" marT="0" marB="0" anchor="ctr"/>
                </a:tc>
                <a:extLst>
                  <a:ext uri="{0D108BD9-81ED-4DB2-BD59-A6C34878D82A}">
                    <a16:rowId xmlns:a16="http://schemas.microsoft.com/office/drawing/2014/main" val="2684264359"/>
                  </a:ext>
                </a:extLst>
              </a:tr>
            </a:tbl>
          </a:graphicData>
        </a:graphic>
      </p:graphicFrame>
      <p:sp>
        <p:nvSpPr>
          <p:cNvPr id="7" name="Content Placeholder 2">
            <a:extLst>
              <a:ext uri="{FF2B5EF4-FFF2-40B4-BE49-F238E27FC236}">
                <a16:creationId xmlns:a16="http://schemas.microsoft.com/office/drawing/2014/main" id="{78B3F110-C6A5-F7F1-990C-B391DCBDE5BE}"/>
              </a:ext>
            </a:extLst>
          </p:cNvPr>
          <p:cNvSpPr>
            <a:spLocks noGrp="1"/>
          </p:cNvSpPr>
          <p:nvPr/>
        </p:nvSpPr>
        <p:spPr bwMode="auto">
          <a:xfrm>
            <a:off x="363724" y="2250595"/>
            <a:ext cx="6441925" cy="4129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SA#107:</a:t>
            </a:r>
          </a:p>
          <a:p>
            <a:pPr lvl="1">
              <a:spcBef>
                <a:spcPts val="0"/>
              </a:spcBef>
              <a:spcAft>
                <a:spcPts val="0"/>
              </a:spcAft>
              <a:defRPr/>
            </a:pPr>
            <a:r>
              <a:rPr lang="en-US" altLang="zh-CN" sz="1600" kern="0" dirty="0"/>
              <a:t>SA6#66: 5 </a:t>
            </a:r>
            <a:r>
              <a:rPr lang="en-US" altLang="zh-CN" sz="1600" kern="0" dirty="0" err="1"/>
              <a:t>pCRs</a:t>
            </a:r>
            <a:r>
              <a:rPr lang="en-US" altLang="zh-CN" sz="1600" kern="0" dirty="0"/>
              <a:t> agreed</a:t>
            </a:r>
          </a:p>
          <a:p>
            <a:pPr lvl="1">
              <a:spcBef>
                <a:spcPts val="0"/>
              </a:spcBef>
              <a:spcAft>
                <a:spcPts val="0"/>
              </a:spcAft>
              <a:defRPr/>
            </a:pPr>
            <a:r>
              <a:rPr lang="en-US" altLang="zh-CN" sz="1600" dirty="0">
                <a:sym typeface="+mn-ea"/>
              </a:rPr>
              <a:t>SA6#67: 4 </a:t>
            </a:r>
            <a:r>
              <a:rPr lang="en-US" altLang="zh-CN" sz="1600" dirty="0" err="1">
                <a:sym typeface="+mn-ea"/>
              </a:rPr>
              <a:t>pCRs</a:t>
            </a:r>
            <a:r>
              <a:rPr lang="en-US" altLang="zh-CN" sz="1600" dirty="0">
                <a:sym typeface="+mn-ea"/>
              </a:rPr>
              <a:t> agreed</a:t>
            </a:r>
            <a:endParaRPr lang="en-US" altLang="zh-CN" sz="1600" kern="0" dirty="0"/>
          </a:p>
          <a:p>
            <a:pPr lvl="1">
              <a:spcBef>
                <a:spcPts val="0"/>
              </a:spcBef>
              <a:spcAft>
                <a:spcPts val="0"/>
              </a:spcAft>
              <a:defRPr/>
            </a:pPr>
            <a:r>
              <a:rPr lang="en-IN" altLang="zh-CN" sz="1600" kern="0" dirty="0"/>
              <a:t>Progress made for </a:t>
            </a:r>
          </a:p>
          <a:p>
            <a:pPr lvl="2">
              <a:spcBef>
                <a:spcPts val="0"/>
              </a:spcBef>
              <a:spcAft>
                <a:spcPts val="0"/>
              </a:spcAft>
              <a:defRPr/>
            </a:pPr>
            <a:r>
              <a:rPr lang="en-US" altLang="en-IN" sz="1400" kern="0" dirty="0">
                <a:sym typeface="+mn-ea"/>
              </a:rPr>
              <a:t>Skeleton, Scope and introduction of the FS_XRM_Ph3_APP</a:t>
            </a:r>
          </a:p>
          <a:p>
            <a:pPr lvl="2">
              <a:spcBef>
                <a:spcPts val="0"/>
              </a:spcBef>
              <a:spcAft>
                <a:spcPts val="0"/>
              </a:spcAft>
              <a:defRPr/>
            </a:pPr>
            <a:r>
              <a:rPr lang="en-US" altLang="en-IN" sz="1400" kern="0" dirty="0">
                <a:sym typeface="+mn-ea"/>
              </a:rPr>
              <a:t>KIs on Transmission enhancement in application layer, Analytics and provisioning of traffic characteristics, Support QoS differentiation and policy control for non-3GPP tethered, Enhancement to utilize the XR related network information exposure</a:t>
            </a:r>
          </a:p>
          <a:p>
            <a:pPr lvl="2">
              <a:spcBef>
                <a:spcPts val="0"/>
              </a:spcBef>
              <a:spcAft>
                <a:spcPts val="0"/>
              </a:spcAft>
              <a:defRPr/>
            </a:pPr>
            <a:r>
              <a:rPr lang="en-US" altLang="en-IN" sz="1400" dirty="0">
                <a:sym typeface="+mn-ea"/>
              </a:rPr>
              <a:t>Solutions on Policy enforcement notification, Transmission enhancement based on traffic characteristics, Support for QoS information setting and adjustment based on available bitrate, Data transmission quality guarantee in complex tethered device scenarios based on PIN</a:t>
            </a:r>
          </a:p>
          <a:p>
            <a:pPr lvl="2">
              <a:spcBef>
                <a:spcPts val="0"/>
              </a:spcBef>
              <a:spcAft>
                <a:spcPts val="0"/>
              </a:spcAft>
              <a:defRPr/>
            </a:pPr>
            <a:endParaRPr lang="en-US" altLang="en-IN" sz="1400" kern="0" dirty="0">
              <a:sym typeface="+mn-ea"/>
            </a:endParaRPr>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kern="0" dirty="0"/>
              <a:t>None</a:t>
            </a:r>
            <a:endParaRPr lang="en-US" sz="1400" kern="0" dirty="0"/>
          </a:p>
        </p:txBody>
      </p:sp>
      <p:sp>
        <p:nvSpPr>
          <p:cNvPr id="8" name="Content Placeholder 7">
            <a:extLst>
              <a:ext uri="{FF2B5EF4-FFF2-40B4-BE49-F238E27FC236}">
                <a16:creationId xmlns:a16="http://schemas.microsoft.com/office/drawing/2014/main" id="{72B6E7A6-96A8-BDA3-2473-33B993AB1F8C}"/>
              </a:ext>
            </a:extLst>
          </p:cNvPr>
          <p:cNvSpPr txBox="1">
            <a:spLocks/>
          </p:cNvSpPr>
          <p:nvPr/>
        </p:nvSpPr>
        <p:spPr bwMode="auto">
          <a:xfrm>
            <a:off x="6805649" y="2250595"/>
            <a:ext cx="5022627" cy="2632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lang="en-US" altLang="zh-CN" sz="1600" kern="0" dirty="0">
                <a:solidFill>
                  <a:prstClr val="black"/>
                </a:solidFill>
                <a:latin typeface="Calibri"/>
                <a:ea typeface="+mn-ea"/>
              </a:rPr>
              <a:t>None</a:t>
            </a: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t>steps</a:t>
            </a:r>
            <a:r>
              <a:rPr lang="de-DE" altLang="zh-CN" sz="2000" dirty="0">
                <a:latin typeface="+mn-lt"/>
                <a:ea typeface="Malgun Gothic" panose="020B0503020000020004" pitchFamily="34" charset="-127"/>
              </a:rPr>
              <a:t>:</a:t>
            </a:r>
          </a:p>
          <a:p>
            <a:pPr lvl="1">
              <a:spcBef>
                <a:spcPts val="0"/>
              </a:spcBef>
              <a:spcAft>
                <a:spcPts val="0"/>
              </a:spcAft>
              <a:defRPr/>
            </a:pPr>
            <a:r>
              <a:rPr lang="de-DE" altLang="zh-CN" sz="1600" kern="0" dirty="0">
                <a:sym typeface="+mn-ea"/>
              </a:rPr>
              <a:t>Potentional new KIs</a:t>
            </a:r>
          </a:p>
          <a:p>
            <a:pPr lvl="1">
              <a:spcBef>
                <a:spcPts val="0"/>
              </a:spcBef>
              <a:spcAft>
                <a:spcPts val="0"/>
              </a:spcAft>
              <a:defRPr/>
            </a:pPr>
            <a:r>
              <a:rPr lang="en-US" altLang="zh-CN" sz="1600" kern="0" dirty="0">
                <a:sym typeface="+mn-ea"/>
              </a:rPr>
              <a:t>S</a:t>
            </a:r>
            <a:r>
              <a:rPr lang="de-DE" altLang="zh-CN" sz="1600" kern="0" dirty="0">
                <a:sym typeface="+mn-ea"/>
              </a:rPr>
              <a:t>olutions for the </a:t>
            </a:r>
            <a:r>
              <a:rPr lang="en-US" altLang="de-DE" sz="1600" kern="0" dirty="0">
                <a:sym typeface="+mn-ea"/>
              </a:rPr>
              <a:t>unsolved</a:t>
            </a:r>
            <a:r>
              <a:rPr lang="de-DE" altLang="zh-CN" sz="1600" kern="0" dirty="0">
                <a:sym typeface="+mn-ea"/>
              </a:rPr>
              <a:t> key issue</a:t>
            </a:r>
            <a:r>
              <a:rPr lang="en-US" altLang="de-DE" sz="1600" kern="0" dirty="0">
                <a:sym typeface="+mn-ea"/>
              </a:rPr>
              <a:t>s</a:t>
            </a:r>
            <a:endParaRPr lang="de-DE" altLang="zh-CN" sz="1600" kern="0" dirty="0">
              <a:sym typeface="+mn-ea"/>
            </a:endParaRPr>
          </a:p>
        </p:txBody>
      </p:sp>
    </p:spTree>
    <p:extLst>
      <p:ext uri="{BB962C8B-B14F-4D97-AF65-F5344CB8AC3E}">
        <p14:creationId xmlns:p14="http://schemas.microsoft.com/office/powerpoint/2010/main" val="881042783"/>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9C6112-93C6-604D-82BB-A26F0525EA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3936D6C-9B88-DB4B-9EAB-CE22110BD57F}"/>
              </a:ext>
            </a:extLst>
          </p:cNvPr>
          <p:cNvSpPr>
            <a:spLocks noGrp="1"/>
          </p:cNvSpPr>
          <p:nvPr>
            <p:ph type="title"/>
          </p:nvPr>
        </p:nvSpPr>
        <p:spPr>
          <a:xfrm>
            <a:off x="1054705" y="87083"/>
            <a:ext cx="9103784" cy="1143000"/>
          </a:xfrm>
        </p:spPr>
        <p:txBody>
          <a:bodyPr/>
          <a:lstStyle/>
          <a:p>
            <a:r>
              <a:rPr lang="en-IN" b="1" dirty="0"/>
              <a:t>FS_MMTel_Ph2_APP</a:t>
            </a:r>
          </a:p>
        </p:txBody>
      </p:sp>
      <p:graphicFrame>
        <p:nvGraphicFramePr>
          <p:cNvPr id="4" name="Table 3">
            <a:extLst>
              <a:ext uri="{FF2B5EF4-FFF2-40B4-BE49-F238E27FC236}">
                <a16:creationId xmlns:a16="http://schemas.microsoft.com/office/drawing/2014/main" id="{F0EFE211-5E0D-1945-BB3F-AA4E6C15E319}"/>
              </a:ext>
            </a:extLst>
          </p:cNvPr>
          <p:cNvGraphicFramePr>
            <a:graphicFrameLocks noGrp="1"/>
          </p:cNvGraphicFramePr>
          <p:nvPr>
            <p:extLst>
              <p:ext uri="{D42A27DB-BD31-4B8C-83A1-F6EECF244321}">
                <p14:modId xmlns:p14="http://schemas.microsoft.com/office/powerpoint/2010/main" val="3494758535"/>
              </p:ext>
            </p:extLst>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509792">
                  <a:extLst>
                    <a:ext uri="{9D8B030D-6E8A-4147-A177-3AD203B41FA5}">
                      <a16:colId xmlns:a16="http://schemas.microsoft.com/office/drawing/2014/main" val="2930772585"/>
                    </a:ext>
                  </a:extLst>
                </a:gridCol>
                <a:gridCol w="1549594">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t"/>
                      <a:r>
                        <a:rPr lang="en-GB" sz="1200" b="0" kern="1200" dirty="0">
                          <a:solidFill>
                            <a:schemeClr val="lt1"/>
                          </a:solidFill>
                          <a:latin typeface="+mn-lt"/>
                          <a:ea typeface="+mn-ea"/>
                          <a:cs typeface="+mn-cs"/>
                        </a:rPr>
                        <a:t>1070028</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l">
                        <a:lnSpc>
                          <a:spcPct val="115000"/>
                        </a:lnSpc>
                        <a:spcBef>
                          <a:spcPts val="100"/>
                        </a:spcBef>
                        <a:spcAft>
                          <a:spcPts val="100"/>
                        </a:spcAft>
                      </a:pPr>
                      <a:r>
                        <a:rPr lang="en-GB" sz="1200" b="0" kern="1200" dirty="0">
                          <a:solidFill>
                            <a:schemeClr val="dk1"/>
                          </a:solidFill>
                          <a:effectLst/>
                          <a:latin typeface="+mn-lt"/>
                          <a:ea typeface="+mn-ea"/>
                          <a:cs typeface="Arial" panose="020B0604020202020204" pitchFamily="34" charset="0"/>
                        </a:rPr>
                        <a:t>Study on Stage 2 for MMTel Phase 2</a:t>
                      </a:r>
                      <a:endParaRPr lang="en-US" sz="1200" b="0" kern="1200" dirty="0">
                        <a:solidFill>
                          <a:schemeClr val="tx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200" b="0" kern="1200" dirty="0">
                          <a:solidFill>
                            <a:schemeClr val="dk1"/>
                          </a:solidFill>
                          <a:effectLst/>
                          <a:latin typeface="+mn-lt"/>
                          <a:ea typeface="+mn-ea"/>
                          <a:cs typeface="Arial" panose="020B0604020202020204" pitchFamily="34" charset="0"/>
                        </a:rPr>
                        <a:t>FS_MMTel_Ph2_APP</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GB" sz="1200" b="0" kern="1200" dirty="0">
                          <a:solidFill>
                            <a:schemeClr val="tx1"/>
                          </a:solidFill>
                          <a:latin typeface="+mn-lt"/>
                          <a:ea typeface="+mn-ea"/>
                          <a:cs typeface="+mn-cs"/>
                        </a:rPr>
                        <a:t>March-2026</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200" b="0" kern="1200" dirty="0">
                          <a:solidFill>
                            <a:schemeClr val="tx1"/>
                          </a:solidFill>
                          <a:latin typeface="+mn-lt"/>
                          <a:ea typeface="+mn-ea"/>
                          <a:cs typeface="+mn-cs"/>
                        </a:rPr>
                        <a:t>-</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US" sz="1200" b="0" dirty="0">
                          <a:solidFill>
                            <a:schemeClr val="tx1"/>
                          </a:solidFill>
                          <a:latin typeface="+mn-lt"/>
                        </a:rPr>
                        <a:t>SP-250383</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200" b="0" kern="1200" dirty="0">
                          <a:solidFill>
                            <a:srgbClr val="FF0000"/>
                          </a:solidFill>
                          <a:latin typeface="+mn-lt"/>
                          <a:ea typeface="+mn-ea"/>
                          <a:cs typeface="+mn-cs"/>
                        </a:rPr>
                        <a:t>30%</a:t>
                      </a:r>
                    </a:p>
                  </a:txBody>
                  <a:tcPr marL="48003" marR="48003" marT="0" marB="0" anchor="ctr"/>
                </a:tc>
                <a:extLst>
                  <a:ext uri="{0D108BD9-81ED-4DB2-BD59-A6C34878D82A}">
                    <a16:rowId xmlns:a16="http://schemas.microsoft.com/office/drawing/2014/main" val="2684264359"/>
                  </a:ext>
                </a:extLst>
              </a:tr>
            </a:tbl>
          </a:graphicData>
        </a:graphic>
      </p:graphicFrame>
      <p:sp>
        <p:nvSpPr>
          <p:cNvPr id="7" name="Content Placeholder 2">
            <a:extLst>
              <a:ext uri="{FF2B5EF4-FFF2-40B4-BE49-F238E27FC236}">
                <a16:creationId xmlns:a16="http://schemas.microsoft.com/office/drawing/2014/main" id="{C855F271-CE2F-D508-DCBC-B70BB7F82E63}"/>
              </a:ext>
            </a:extLst>
          </p:cNvPr>
          <p:cNvSpPr>
            <a:spLocks noGrp="1"/>
          </p:cNvSpPr>
          <p:nvPr/>
        </p:nvSpPr>
        <p:spPr bwMode="auto">
          <a:xfrm>
            <a:off x="363724" y="2222675"/>
            <a:ext cx="6316282" cy="4129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defRPr/>
            </a:pPr>
            <a:r>
              <a:rPr lang="de-DE" altLang="de-DE" sz="2000" kern="0" dirty="0"/>
              <a:t>Progress since SA#107:</a:t>
            </a:r>
          </a:p>
          <a:p>
            <a:pPr lvl="1">
              <a:spcBef>
                <a:spcPts val="0"/>
              </a:spcBef>
              <a:spcAft>
                <a:spcPts val="0"/>
              </a:spcAft>
              <a:defRPr/>
            </a:pPr>
            <a:r>
              <a:rPr lang="en-US" altLang="zh-CN" sz="1600" kern="0" dirty="0"/>
              <a:t>SA6#66 &amp; #67: 8 pCRs agreed</a:t>
            </a:r>
          </a:p>
          <a:p>
            <a:pPr lvl="1" algn="l">
              <a:spcBef>
                <a:spcPts val="0"/>
              </a:spcBef>
              <a:spcAft>
                <a:spcPts val="0"/>
              </a:spcAft>
              <a:buSzTx/>
              <a:defRPr/>
            </a:pPr>
            <a:r>
              <a:rPr lang="en-US" altLang="zh-CN" sz="1600" dirty="0">
                <a:cs typeface="+mn-ea"/>
                <a:sym typeface="+mn-ea"/>
              </a:rPr>
              <a:t>Progress made for:</a:t>
            </a:r>
          </a:p>
          <a:p>
            <a:pPr lvl="2" algn="l">
              <a:spcBef>
                <a:spcPts val="0"/>
              </a:spcBef>
              <a:spcAft>
                <a:spcPts val="0"/>
              </a:spcAft>
              <a:buSzTx/>
              <a:defRPr/>
            </a:pPr>
            <a:r>
              <a:rPr lang="en-US" altLang="zh-CN" sz="1400" b="1" kern="0" dirty="0">
                <a:cs typeface="+mn-ea"/>
              </a:rPr>
              <a:t>TR </a:t>
            </a:r>
            <a:r>
              <a:rPr lang="en-US" altLang="zh-CN" sz="1400" b="1" kern="0" dirty="0">
                <a:ea typeface="宋体" panose="02010600030101010101" pitchFamily="2" charset="-122"/>
                <a:cs typeface="+mn-ea"/>
              </a:rPr>
              <a:t>skeleton</a:t>
            </a:r>
          </a:p>
          <a:p>
            <a:pPr lvl="2" algn="l">
              <a:spcBef>
                <a:spcPts val="0"/>
              </a:spcBef>
              <a:spcAft>
                <a:spcPts val="0"/>
              </a:spcAft>
              <a:buSzTx/>
              <a:defRPr/>
            </a:pPr>
            <a:r>
              <a:rPr lang="en-US" altLang="zh-CN" sz="1400" b="1" kern="0" dirty="0">
                <a:ea typeface="宋体" panose="02010600030101010101" pitchFamily="2" charset="-122"/>
                <a:cs typeface="+mn-ea"/>
              </a:rPr>
              <a:t>TR Scope</a:t>
            </a:r>
          </a:p>
          <a:p>
            <a:pPr lvl="2" algn="l">
              <a:spcBef>
                <a:spcPts val="0"/>
              </a:spcBef>
              <a:spcAft>
                <a:spcPts val="0"/>
              </a:spcAft>
              <a:buSzTx/>
              <a:defRPr/>
            </a:pPr>
            <a:r>
              <a:rPr lang="en-US" altLang="zh-CN" sz="1400" b="1" kern="0" dirty="0">
                <a:cs typeface="+mn-ea"/>
              </a:rPr>
              <a:t>5 new Key Issues</a:t>
            </a:r>
            <a:r>
              <a:rPr lang="en-US" altLang="zh-CN" sz="1400" kern="0" dirty="0">
                <a:cs typeface="+mn-ea"/>
              </a:rPr>
              <a:t>:</a:t>
            </a:r>
            <a:br>
              <a:rPr lang="en-US" altLang="zh-CN" sz="1400" kern="0" dirty="0">
                <a:cs typeface="+mn-ea"/>
              </a:rPr>
            </a:br>
            <a:r>
              <a:rPr lang="en-US" altLang="zh-CN" sz="1400" kern="0" dirty="0">
                <a:cs typeface="+mn-ea"/>
              </a:rPr>
              <a:t>Alignment eMMTel service flows with SA2 Rel-19;</a:t>
            </a:r>
            <a:br>
              <a:rPr lang="en-US" altLang="zh-CN" sz="1400" kern="0" dirty="0">
                <a:cs typeface="+mn-ea"/>
              </a:rPr>
            </a:br>
            <a:r>
              <a:rPr lang="en-US" altLang="zh-CN" sz="1400" kern="0" dirty="0">
                <a:cs typeface="+mn-ea"/>
              </a:rPr>
              <a:t>DC Application list search;</a:t>
            </a:r>
            <a:br>
              <a:rPr lang="en-US" altLang="zh-CN" sz="1400" kern="0" dirty="0">
                <a:cs typeface="+mn-ea"/>
              </a:rPr>
            </a:br>
            <a:r>
              <a:rPr lang="en-US" altLang="zh-CN" sz="1400" kern="0" dirty="0">
                <a:cs typeface="+mn-ea"/>
              </a:rPr>
              <a:t>enablement of standalone DC;</a:t>
            </a:r>
            <a:br>
              <a:rPr lang="en-US" altLang="zh-CN" sz="1400" kern="0" dirty="0">
                <a:cs typeface="+mn-ea"/>
              </a:rPr>
            </a:br>
            <a:r>
              <a:rPr lang="en-US" altLang="zh-CN" sz="1400" kern="0" dirty="0">
                <a:cs typeface="+mn-ea"/>
              </a:rPr>
              <a:t>northbound interface of DCAR;</a:t>
            </a:r>
            <a:br>
              <a:rPr lang="en-US" altLang="zh-CN" sz="1400" kern="0" dirty="0">
                <a:cs typeface="+mn-ea"/>
              </a:rPr>
            </a:br>
            <a:r>
              <a:rPr lang="en-US" altLang="zh-CN" sz="1400" kern="0" dirty="0">
                <a:cs typeface="+mn-ea"/>
              </a:rPr>
              <a:t>Support of virtual number</a:t>
            </a:r>
          </a:p>
          <a:p>
            <a:pPr lvl="2" algn="l">
              <a:spcBef>
                <a:spcPts val="0"/>
              </a:spcBef>
              <a:spcAft>
                <a:spcPts val="0"/>
              </a:spcAft>
              <a:buSzTx/>
              <a:defRPr/>
            </a:pPr>
            <a:r>
              <a:rPr lang="en-US" altLang="zh-CN" sz="1400" b="1" kern="0" dirty="0">
                <a:cs typeface="+mn-ea"/>
              </a:rPr>
              <a:t>1 new solution</a:t>
            </a:r>
            <a:r>
              <a:rPr lang="en-US" altLang="zh-CN" sz="1400" kern="0" dirty="0">
                <a:cs typeface="+mn-ea"/>
              </a:rPr>
              <a:t> for KI#2 </a:t>
            </a:r>
            <a:r>
              <a:rPr lang="en-US" altLang="zh-CN" sz="1400" dirty="0">
                <a:cs typeface="+mn-ea"/>
                <a:sym typeface="+mn-ea"/>
              </a:rPr>
              <a:t>DC Application list search;</a:t>
            </a:r>
            <a:endParaRPr lang="en-US" altLang="zh-CN" sz="1400" kern="0" dirty="0"/>
          </a:p>
          <a:p>
            <a:pPr lvl="1">
              <a:spcBef>
                <a:spcPts val="0"/>
              </a:spcBef>
              <a:spcAft>
                <a:spcPts val="0"/>
              </a:spcAft>
              <a:defRPr/>
            </a:pPr>
            <a:endParaRPr lang="en-IN" altLang="zh-CN" sz="16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ts val="0"/>
              </a:spcBef>
              <a:spcAft>
                <a:spcPts val="0"/>
              </a:spcAft>
              <a:defRPr/>
            </a:pPr>
            <a:r>
              <a:rPr lang="en-US" sz="1600" dirty="0">
                <a:sym typeface="+mn-ea"/>
              </a:rPr>
              <a:t>None</a:t>
            </a:r>
            <a:endParaRPr lang="en-US" sz="1400" kern="0" dirty="0"/>
          </a:p>
        </p:txBody>
      </p:sp>
      <p:sp>
        <p:nvSpPr>
          <p:cNvPr id="8" name="Content Placeholder 7">
            <a:extLst>
              <a:ext uri="{FF2B5EF4-FFF2-40B4-BE49-F238E27FC236}">
                <a16:creationId xmlns:a16="http://schemas.microsoft.com/office/drawing/2014/main" id="{DDAA97D2-2A86-8D50-B167-4AB757E8BD7D}"/>
              </a:ext>
            </a:extLst>
          </p:cNvPr>
          <p:cNvSpPr txBox="1"/>
          <p:nvPr/>
        </p:nvSpPr>
        <p:spPr bwMode="auto">
          <a:xfrm>
            <a:off x="6680006" y="2222675"/>
            <a:ext cx="5148270"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630" indent="-341630"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7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9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6130" indent="-227330"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3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5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7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9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defRPr/>
            </a:pPr>
            <a:r>
              <a:rPr kumimoji="0" lang="en-US" altLang="de-DE" sz="2000"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defRPr/>
            </a:pPr>
            <a:r>
              <a:rPr lang="en-US" altLang="zh-CN" sz="1600" kern="0" dirty="0">
                <a:solidFill>
                  <a:prstClr val="black"/>
                </a:solidFill>
                <a:latin typeface="Calibri" panose="020F0502020204030204"/>
                <a:ea typeface="+mn-ea"/>
              </a:rPr>
              <a:t>None</a:t>
            </a:r>
            <a:endParaRPr kumimoji="0" lang="en-US" altLang="zh-CN" sz="1465"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endParaRP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endParaRPr kumimoji="0" lang="en-US" altLang="zh-CN" sz="1465"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t>steps</a:t>
            </a:r>
            <a:r>
              <a:rPr lang="de-DE" altLang="zh-CN" sz="2000" dirty="0">
                <a:latin typeface="+mn-lt"/>
                <a:ea typeface="Malgun Gothic" panose="020B0503020000020004" pitchFamily="34" charset="-127"/>
              </a:rPr>
              <a:t>:</a:t>
            </a:r>
          </a:p>
          <a:p>
            <a:pPr lvl="1">
              <a:spcBef>
                <a:spcPts val="0"/>
              </a:spcBef>
              <a:spcAft>
                <a:spcPts val="0"/>
              </a:spcAft>
              <a:defRPr/>
            </a:pPr>
            <a:r>
              <a:rPr lang="de-DE" sz="1600" kern="0" dirty="0">
                <a:sym typeface="+mn-ea"/>
              </a:rPr>
              <a:t>To discuss more key issues</a:t>
            </a:r>
            <a:endParaRPr lang="de-DE" sz="1600" kern="0" dirty="0"/>
          </a:p>
          <a:p>
            <a:pPr lvl="1">
              <a:spcBef>
                <a:spcPts val="0"/>
              </a:spcBef>
              <a:spcAft>
                <a:spcPts val="0"/>
              </a:spcAft>
              <a:defRPr/>
            </a:pPr>
            <a:r>
              <a:rPr lang="de-DE" sz="1600" kern="0" dirty="0">
                <a:sym typeface="+mn-ea"/>
              </a:rPr>
              <a:t>To discuss solutions for the agreed key issues</a:t>
            </a:r>
            <a:endParaRPr lang="de-DE" sz="1600" kern="0" dirty="0"/>
          </a:p>
          <a:p>
            <a:pPr lvl="1">
              <a:spcBef>
                <a:spcPts val="0"/>
              </a:spcBef>
              <a:spcAft>
                <a:spcPts val="0"/>
              </a:spcAft>
              <a:defRPr/>
            </a:pPr>
            <a:r>
              <a:rPr lang="de-DE" sz="1600" kern="0" dirty="0">
                <a:sym typeface="+mn-ea"/>
              </a:rPr>
              <a:t>architecture enhancements</a:t>
            </a:r>
            <a:endParaRPr lang="de-DE" sz="1600" kern="0" dirty="0"/>
          </a:p>
          <a:p>
            <a:pPr lvl="1">
              <a:spcBef>
                <a:spcPts val="0"/>
              </a:spcBef>
              <a:spcAft>
                <a:spcPts val="0"/>
              </a:spcAft>
              <a:defRPr/>
            </a:pPr>
            <a:endParaRPr lang="de-DE" sz="1600" kern="0" dirty="0">
              <a:latin typeface="+mn-lt"/>
            </a:endParaRPr>
          </a:p>
        </p:txBody>
      </p:sp>
    </p:spTree>
    <p:extLst>
      <p:ext uri="{BB962C8B-B14F-4D97-AF65-F5344CB8AC3E}">
        <p14:creationId xmlns:p14="http://schemas.microsoft.com/office/powerpoint/2010/main" val="448017168"/>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72E1EA-422D-2159-44E6-8D1DB5E497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9D0EE92-573A-FB02-8462-F2851A02DB58}"/>
              </a:ext>
            </a:extLst>
          </p:cNvPr>
          <p:cNvSpPr>
            <a:spLocks noGrp="1"/>
          </p:cNvSpPr>
          <p:nvPr>
            <p:ph type="title"/>
          </p:nvPr>
        </p:nvSpPr>
        <p:spPr>
          <a:xfrm>
            <a:off x="1054705" y="87083"/>
            <a:ext cx="9103784" cy="1143000"/>
          </a:xfrm>
        </p:spPr>
        <p:txBody>
          <a:bodyPr/>
          <a:lstStyle/>
          <a:p>
            <a:r>
              <a:rPr lang="en-IN" b="1" dirty="0"/>
              <a:t>FS_SEALDD_Ph3</a:t>
            </a:r>
          </a:p>
        </p:txBody>
      </p:sp>
      <p:graphicFrame>
        <p:nvGraphicFramePr>
          <p:cNvPr id="4" name="Table 3">
            <a:extLst>
              <a:ext uri="{FF2B5EF4-FFF2-40B4-BE49-F238E27FC236}">
                <a16:creationId xmlns:a16="http://schemas.microsoft.com/office/drawing/2014/main" id="{D9CEFCA0-0416-5447-D4C6-F008BABE85BD}"/>
              </a:ext>
            </a:extLst>
          </p:cNvPr>
          <p:cNvGraphicFramePr>
            <a:graphicFrameLocks noGrp="1"/>
          </p:cNvGraphicFramePr>
          <p:nvPr>
            <p:extLst>
              <p:ext uri="{D42A27DB-BD31-4B8C-83A1-F6EECF244321}">
                <p14:modId xmlns:p14="http://schemas.microsoft.com/office/powerpoint/2010/main" val="580025957"/>
              </p:ext>
            </p:extLst>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635435">
                  <a:extLst>
                    <a:ext uri="{9D8B030D-6E8A-4147-A177-3AD203B41FA5}">
                      <a16:colId xmlns:a16="http://schemas.microsoft.com/office/drawing/2014/main" val="2930772585"/>
                    </a:ext>
                  </a:extLst>
                </a:gridCol>
                <a:gridCol w="1423951">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t"/>
                      <a:r>
                        <a:rPr lang="en-GB" sz="1200" b="0" kern="1200" dirty="0">
                          <a:solidFill>
                            <a:schemeClr val="lt1"/>
                          </a:solidFill>
                          <a:latin typeface="+mn-lt"/>
                          <a:ea typeface="+mn-ea"/>
                          <a:cs typeface="+mn-cs"/>
                        </a:rPr>
                        <a:t>1070027</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auto" latinLnBrk="0" hangingPunct="1">
                        <a:lnSpc>
                          <a:spcPct val="115000"/>
                        </a:lnSpc>
                        <a:spcBef>
                          <a:spcPts val="100"/>
                        </a:spcBef>
                        <a:spcAft>
                          <a:spcPts val="100"/>
                        </a:spcAft>
                        <a:buClrTx/>
                        <a:buSzTx/>
                        <a:buFontTx/>
                        <a:buNone/>
                        <a:tabLst/>
                        <a:defRPr/>
                      </a:pPr>
                      <a:r>
                        <a:rPr lang="en-GB" sz="1200" b="0" kern="1200" dirty="0">
                          <a:solidFill>
                            <a:schemeClr val="dk1"/>
                          </a:solidFill>
                          <a:effectLst/>
                          <a:latin typeface="+mn-lt"/>
                          <a:ea typeface="+mn-ea"/>
                          <a:cs typeface="Arial" panose="020B0604020202020204" pitchFamily="34" charset="0"/>
                        </a:rPr>
                        <a:t>Study on SEAL data delivery Phase 3</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200" b="0" kern="1200" dirty="0">
                          <a:solidFill>
                            <a:schemeClr val="dk1"/>
                          </a:solidFill>
                          <a:effectLst/>
                          <a:latin typeface="+mn-lt"/>
                          <a:ea typeface="+mn-ea"/>
                          <a:cs typeface="Arial" panose="020B0604020202020204" pitchFamily="34" charset="0"/>
                        </a:rPr>
                        <a:t>FS_SEALDD_Ph3 </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GB" sz="1200" b="0" kern="1200" dirty="0">
                          <a:solidFill>
                            <a:schemeClr val="tx1"/>
                          </a:solidFill>
                          <a:latin typeface="+mn-lt"/>
                          <a:ea typeface="+mn-ea"/>
                          <a:cs typeface="+mn-cs"/>
                        </a:rPr>
                        <a:t>Dec-2025</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200" b="0" kern="1200" dirty="0">
                          <a:solidFill>
                            <a:schemeClr val="tx1"/>
                          </a:solidFill>
                          <a:latin typeface="+mn-lt"/>
                          <a:ea typeface="+mn-ea"/>
                          <a:cs typeface="+mn-cs"/>
                        </a:rPr>
                        <a:t>-</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US" sz="1200" b="0" dirty="0">
                          <a:solidFill>
                            <a:schemeClr val="tx1"/>
                          </a:solidFill>
                          <a:latin typeface="+mn-lt"/>
                        </a:rPr>
                        <a:t>SP-250382</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200" b="0" kern="1200" dirty="0">
                          <a:solidFill>
                            <a:srgbClr val="FF0000"/>
                          </a:solidFill>
                          <a:latin typeface="+mn-lt"/>
                          <a:ea typeface="+mn-ea"/>
                          <a:cs typeface="+mn-cs"/>
                        </a:rPr>
                        <a:t>30%</a:t>
                      </a:r>
                    </a:p>
                  </a:txBody>
                  <a:tcPr marL="48003" marR="48003" marT="0" marB="0" anchor="ctr"/>
                </a:tc>
                <a:extLst>
                  <a:ext uri="{0D108BD9-81ED-4DB2-BD59-A6C34878D82A}">
                    <a16:rowId xmlns:a16="http://schemas.microsoft.com/office/drawing/2014/main" val="2684264359"/>
                  </a:ext>
                </a:extLst>
              </a:tr>
            </a:tbl>
          </a:graphicData>
        </a:graphic>
      </p:graphicFrame>
      <p:sp>
        <p:nvSpPr>
          <p:cNvPr id="11" name="Content Placeholder 2">
            <a:extLst>
              <a:ext uri="{FF2B5EF4-FFF2-40B4-BE49-F238E27FC236}">
                <a16:creationId xmlns:a16="http://schemas.microsoft.com/office/drawing/2014/main" id="{976CBEF3-C75C-92D1-66B0-C6B5A83D7AFD}"/>
              </a:ext>
            </a:extLst>
          </p:cNvPr>
          <p:cNvSpPr>
            <a:spLocks noGrp="1"/>
          </p:cNvSpPr>
          <p:nvPr/>
        </p:nvSpPr>
        <p:spPr bwMode="auto">
          <a:xfrm>
            <a:off x="351624" y="2285502"/>
            <a:ext cx="6474965"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SA#107:</a:t>
            </a:r>
          </a:p>
          <a:p>
            <a:pPr lvl="1">
              <a:spcBef>
                <a:spcPts val="0"/>
              </a:spcBef>
              <a:spcAft>
                <a:spcPts val="0"/>
              </a:spcAft>
              <a:defRPr/>
            </a:pPr>
            <a:r>
              <a:rPr lang="en-US" altLang="zh-CN" sz="1600" kern="0" dirty="0"/>
              <a:t>SA6#66: 6 </a:t>
            </a:r>
            <a:r>
              <a:rPr lang="en-US" altLang="zh-CN" sz="1600" dirty="0"/>
              <a:t>submitted, 5 agreed</a:t>
            </a:r>
          </a:p>
          <a:p>
            <a:pPr lvl="1">
              <a:spcBef>
                <a:spcPts val="0"/>
              </a:spcBef>
              <a:spcAft>
                <a:spcPts val="0"/>
              </a:spcAft>
              <a:defRPr/>
            </a:pPr>
            <a:r>
              <a:rPr lang="en-US" altLang="zh-CN" sz="1600" kern="0" dirty="0"/>
              <a:t>SA6#67</a:t>
            </a:r>
            <a:r>
              <a:rPr lang="en-US" altLang="zh-CN" sz="1600" dirty="0"/>
              <a:t>: 3 submitted, 1 agreed</a:t>
            </a:r>
            <a:endParaRPr lang="en-US" altLang="zh-CN" sz="1600" kern="0" dirty="0"/>
          </a:p>
          <a:p>
            <a:pPr lvl="1">
              <a:spcBef>
                <a:spcPts val="0"/>
              </a:spcBef>
              <a:spcAft>
                <a:spcPts val="0"/>
              </a:spcAft>
              <a:defRPr/>
            </a:pPr>
            <a:r>
              <a:rPr lang="en-US" altLang="zh-CN" sz="1600" kern="0" dirty="0"/>
              <a:t>Progress made for:</a:t>
            </a:r>
          </a:p>
          <a:p>
            <a:pPr lvl="2">
              <a:spcBef>
                <a:spcPts val="0"/>
              </a:spcBef>
              <a:spcAft>
                <a:spcPts val="0"/>
              </a:spcAft>
              <a:defRPr/>
            </a:pPr>
            <a:r>
              <a:rPr lang="en-US" altLang="zh-CN" sz="1400" dirty="0"/>
              <a:t>Skeleton, Scope and introduction</a:t>
            </a:r>
          </a:p>
          <a:p>
            <a:pPr lvl="2">
              <a:spcBef>
                <a:spcPts val="0"/>
              </a:spcBef>
              <a:spcAft>
                <a:spcPts val="0"/>
              </a:spcAft>
              <a:defRPr/>
            </a:pPr>
            <a:r>
              <a:rPr lang="en-US" altLang="zh-CN" sz="1400" dirty="0"/>
              <a:t>3 key issues on broadcast/multicast data delivery,  user plane protocol and description, Application traffic pattern and SEALDD data delivery optimization</a:t>
            </a:r>
          </a:p>
          <a:p>
            <a:pPr lvl="2">
              <a:spcBef>
                <a:spcPts val="0"/>
              </a:spcBef>
              <a:spcAft>
                <a:spcPts val="0"/>
              </a:spcAft>
              <a:defRPr/>
            </a:pPr>
            <a:r>
              <a:rPr lang="en-US" altLang="zh-CN" sz="1400" dirty="0"/>
              <a:t>1 solution to KI#2 on user plane protocol and description </a:t>
            </a:r>
          </a:p>
          <a:p>
            <a:pPr lvl="1">
              <a:spcBef>
                <a:spcPts val="0"/>
              </a:spcBef>
              <a:spcAft>
                <a:spcPts val="0"/>
              </a:spcAft>
              <a:defRPr/>
            </a:pPr>
            <a:endParaRPr lang="en-IN" altLang="zh-CN" sz="14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None</a:t>
            </a:r>
            <a:endParaRPr lang="en-US" sz="1600" kern="0" dirty="0"/>
          </a:p>
        </p:txBody>
      </p:sp>
      <p:sp>
        <p:nvSpPr>
          <p:cNvPr id="12" name="Content Placeholder 7">
            <a:extLst>
              <a:ext uri="{FF2B5EF4-FFF2-40B4-BE49-F238E27FC236}">
                <a16:creationId xmlns:a16="http://schemas.microsoft.com/office/drawing/2014/main" id="{55EDC71F-CB97-0CB9-F104-5193DD058154}"/>
              </a:ext>
            </a:extLst>
          </p:cNvPr>
          <p:cNvSpPr txBox="1">
            <a:spLocks/>
          </p:cNvSpPr>
          <p:nvPr/>
        </p:nvSpPr>
        <p:spPr bwMode="auto">
          <a:xfrm>
            <a:off x="6826589" y="2285502"/>
            <a:ext cx="5001687"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lang="en-US" altLang="zh-CN" sz="1600" kern="0" dirty="0">
                <a:solidFill>
                  <a:prstClr val="black"/>
                </a:solidFill>
                <a:latin typeface="+mn-lt"/>
                <a:ea typeface="+mn-ea"/>
              </a:rPr>
              <a:t>None</a:t>
            </a: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ts val="0"/>
              </a:spcBef>
              <a:spcAft>
                <a:spcPts val="0"/>
              </a:spcAft>
              <a:defRPr/>
            </a:pPr>
            <a:r>
              <a:rPr lang="en-US" sz="1600" kern="0" dirty="0">
                <a:latin typeface="+mn-lt"/>
              </a:rPr>
              <a:t>Potential new KIs</a:t>
            </a:r>
          </a:p>
          <a:p>
            <a:pPr lvl="1">
              <a:spcBef>
                <a:spcPts val="0"/>
              </a:spcBef>
              <a:spcAft>
                <a:spcPts val="0"/>
              </a:spcAft>
              <a:defRPr/>
            </a:pPr>
            <a:r>
              <a:rPr lang="en-US" sz="1600" kern="0" dirty="0">
                <a:latin typeface="+mn-lt"/>
              </a:rPr>
              <a:t>Solutions for the unsolved key issues</a:t>
            </a:r>
          </a:p>
          <a:p>
            <a:pPr marL="457200" lvl="1" indent="0">
              <a:spcBef>
                <a:spcPts val="0"/>
              </a:spcBef>
              <a:spcAft>
                <a:spcPts val="0"/>
              </a:spcAft>
              <a:buNone/>
              <a:defRPr/>
            </a:pPr>
            <a:endParaRPr lang="de-DE" sz="1600" kern="0" dirty="0">
              <a:latin typeface="+mn-lt"/>
            </a:endParaRPr>
          </a:p>
        </p:txBody>
      </p:sp>
    </p:spTree>
    <p:extLst>
      <p:ext uri="{BB962C8B-B14F-4D97-AF65-F5344CB8AC3E}">
        <p14:creationId xmlns:p14="http://schemas.microsoft.com/office/powerpoint/2010/main" val="4252090952"/>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a:xfrm>
            <a:off x="651933" y="202474"/>
            <a:ext cx="9103784" cy="1143000"/>
          </a:xfrm>
        </p:spPr>
        <p:txBody>
          <a:bodyPr/>
          <a:lstStyle/>
          <a:p>
            <a:r>
              <a:rPr lang="en-US" altLang="en-US" b="1" dirty="0"/>
              <a:t>SA6 Leadership</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a:xfrm>
            <a:off x="376518" y="1324729"/>
            <a:ext cx="11541418" cy="3631735"/>
          </a:xfrm>
        </p:spPr>
        <p:txBody>
          <a:bodyPr/>
          <a:lstStyle/>
          <a:p>
            <a:pPr>
              <a:defRPr/>
            </a:pPr>
            <a:r>
              <a:rPr lang="en-GB" dirty="0"/>
              <a:t> Chair: </a:t>
            </a:r>
          </a:p>
          <a:p>
            <a:pPr lvl="1">
              <a:defRPr/>
            </a:pPr>
            <a:r>
              <a:rPr lang="en-GB" dirty="0"/>
              <a:t>Mr. Atle Monrad </a:t>
            </a:r>
            <a:r>
              <a:rPr lang="en-GB" baseline="30000" dirty="0"/>
              <a:t>1</a:t>
            </a:r>
            <a:r>
              <a:rPr lang="en-GB" dirty="0"/>
              <a:t>		</a:t>
            </a:r>
            <a:r>
              <a:rPr lang="en-GB" dirty="0" err="1"/>
              <a:t>InterDigital</a:t>
            </a:r>
            <a:r>
              <a:rPr lang="en-GB" dirty="0"/>
              <a:t> Corporation / ATIS</a:t>
            </a:r>
            <a:endParaRPr lang="en-GB" baseline="30000" dirty="0"/>
          </a:p>
          <a:p>
            <a:pPr>
              <a:defRPr/>
            </a:pPr>
            <a:r>
              <a:rPr lang="en-GB" dirty="0"/>
              <a:t> Vice-chairs: </a:t>
            </a:r>
          </a:p>
          <a:p>
            <a:pPr lvl="1">
              <a:defRPr/>
            </a:pPr>
            <a:r>
              <a:rPr lang="en-GB" dirty="0"/>
              <a:t>Mr. Jukka </a:t>
            </a:r>
            <a:r>
              <a:rPr lang="en-GB" dirty="0" err="1"/>
              <a:t>Vialen</a:t>
            </a:r>
            <a:r>
              <a:rPr lang="en-GB" dirty="0"/>
              <a:t> </a:t>
            </a:r>
            <a:r>
              <a:rPr lang="en-GB" baseline="30000" dirty="0"/>
              <a:t>2</a:t>
            </a:r>
            <a:r>
              <a:rPr lang="en-GB" dirty="0"/>
              <a:t>		Airbus DS SLC / ETSI</a:t>
            </a:r>
            <a:endParaRPr lang="en-GB" baseline="30000" dirty="0"/>
          </a:p>
          <a:p>
            <a:pPr lvl="1">
              <a:defRPr/>
            </a:pPr>
            <a:r>
              <a:rPr lang="en-GB" dirty="0"/>
              <a:t>Mr. Basavaraj (Basu) Pattan </a:t>
            </a:r>
            <a:r>
              <a:rPr lang="en-GB" baseline="30000" dirty="0"/>
              <a:t>3</a:t>
            </a:r>
            <a:r>
              <a:rPr lang="en-GB" dirty="0"/>
              <a:t>	</a:t>
            </a:r>
            <a:r>
              <a:rPr lang="en-US" dirty="0"/>
              <a:t>Samsung Electronics Ind. Co., Ltd.</a:t>
            </a:r>
            <a:r>
              <a:rPr lang="en-GB" dirty="0"/>
              <a:t> / TTA</a:t>
            </a:r>
          </a:p>
          <a:p>
            <a:pPr>
              <a:defRPr/>
            </a:pPr>
            <a:r>
              <a:rPr lang="en-GB" dirty="0"/>
              <a:t> Secretary: </a:t>
            </a:r>
          </a:p>
          <a:p>
            <a:pPr lvl="1">
              <a:spcBef>
                <a:spcPts val="0"/>
              </a:spcBef>
              <a:defRPr/>
            </a:pPr>
            <a:r>
              <a:rPr lang="en-GB" dirty="0"/>
              <a:t>Bernt Mattsson (MCC)</a:t>
            </a:r>
          </a:p>
        </p:txBody>
      </p:sp>
      <p:sp>
        <p:nvSpPr>
          <p:cNvPr id="2" name="Espace réservé du contenu 3">
            <a:extLst>
              <a:ext uri="{FF2B5EF4-FFF2-40B4-BE49-F238E27FC236}">
                <a16:creationId xmlns:a16="http://schemas.microsoft.com/office/drawing/2014/main" id="{6EDC8B9A-3B7F-8CE7-D403-FD58033F595B}"/>
              </a:ext>
            </a:extLst>
          </p:cNvPr>
          <p:cNvSpPr txBox="1">
            <a:spLocks/>
          </p:cNvSpPr>
          <p:nvPr/>
        </p:nvSpPr>
        <p:spPr bwMode="auto">
          <a:xfrm>
            <a:off x="1120680" y="4609114"/>
            <a:ext cx="5087645" cy="1652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buFontTx/>
              <a:buNone/>
              <a:defRPr/>
            </a:pPr>
            <a:endParaRPr lang="en-GB" sz="1800" kern="0" dirty="0">
              <a:solidFill>
                <a:srgbClr val="FF0000"/>
              </a:solidFill>
            </a:endParaRPr>
          </a:p>
          <a:p>
            <a:pPr marL="0" indent="0">
              <a:spcBef>
                <a:spcPts val="0"/>
              </a:spcBef>
              <a:buFontTx/>
              <a:buNone/>
              <a:defRPr/>
            </a:pPr>
            <a:r>
              <a:rPr lang="en-GB" sz="1800" kern="0" baseline="30000" dirty="0"/>
              <a:t>1</a:t>
            </a:r>
            <a:r>
              <a:rPr lang="en-GB" sz="1800" kern="0" dirty="0"/>
              <a:t> Elected in February 2024</a:t>
            </a:r>
          </a:p>
          <a:p>
            <a:pPr marL="0" indent="0">
              <a:spcBef>
                <a:spcPts val="0"/>
              </a:spcBef>
              <a:buFontTx/>
              <a:buNone/>
              <a:defRPr/>
            </a:pPr>
            <a:r>
              <a:rPr lang="en-GB" sz="1800" kern="0" baseline="30000" dirty="0"/>
              <a:t>2</a:t>
            </a:r>
            <a:r>
              <a:rPr lang="en-GB" sz="1800" kern="0" dirty="0"/>
              <a:t> Re-elected for fourth term in April 2025</a:t>
            </a:r>
            <a:endParaRPr lang="fr-FR" sz="1800" kern="0" dirty="0"/>
          </a:p>
          <a:p>
            <a:pPr marL="0" indent="0">
              <a:spcBef>
                <a:spcPts val="0"/>
              </a:spcBef>
              <a:buFontTx/>
              <a:buNone/>
              <a:defRPr/>
            </a:pPr>
            <a:r>
              <a:rPr lang="en-GB" sz="1800" kern="0" baseline="30000" dirty="0"/>
              <a:t>3</a:t>
            </a:r>
            <a:r>
              <a:rPr lang="en-GB" sz="1800" kern="0" dirty="0"/>
              <a:t> Re-</a:t>
            </a:r>
            <a:r>
              <a:rPr lang="en-US" altLang="en-US" sz="1800" kern="0" dirty="0"/>
              <a:t>elected for second term in August 2024</a:t>
            </a:r>
          </a:p>
          <a:p>
            <a:pPr marL="0" indent="0">
              <a:spcBef>
                <a:spcPts val="0"/>
              </a:spcBef>
              <a:buFontTx/>
              <a:buNone/>
              <a:defRPr/>
            </a:pPr>
            <a:endParaRPr lang="en-GB" sz="1800" kern="0" dirty="0"/>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8F3E2A47-6F13-AF19-51A9-FB20A252BC36}"/>
              </a:ext>
            </a:extLst>
          </p:cNvPr>
          <p:cNvSpPr>
            <a:spLocks noGrp="1"/>
          </p:cNvSpPr>
          <p:nvPr>
            <p:ph type="title"/>
          </p:nvPr>
        </p:nvSpPr>
        <p:spPr>
          <a:xfrm>
            <a:off x="1146631" y="157889"/>
            <a:ext cx="9103784" cy="982133"/>
          </a:xfrm>
        </p:spPr>
        <p:txBody>
          <a:bodyPr/>
          <a:lstStyle/>
          <a:p>
            <a:r>
              <a:rPr lang="en-GB" altLang="en-US" b="1" dirty="0"/>
              <a:t>enhMC_Ph2-MC</a:t>
            </a:r>
          </a:p>
        </p:txBody>
      </p:sp>
      <p:graphicFrame>
        <p:nvGraphicFramePr>
          <p:cNvPr id="4" name="Table 3">
            <a:extLst>
              <a:ext uri="{FF2B5EF4-FFF2-40B4-BE49-F238E27FC236}">
                <a16:creationId xmlns:a16="http://schemas.microsoft.com/office/drawing/2014/main" id="{6B9A4B2A-E786-CEE4-0250-F1D8370575AF}"/>
              </a:ext>
            </a:extLst>
          </p:cNvPr>
          <p:cNvGraphicFramePr>
            <a:graphicFrameLocks noGrp="1"/>
          </p:cNvGraphicFramePr>
          <p:nvPr>
            <p:extLst>
              <p:ext uri="{D42A27DB-BD31-4B8C-83A1-F6EECF244321}">
                <p14:modId xmlns:p14="http://schemas.microsoft.com/office/powerpoint/2010/main" val="574181714"/>
              </p:ext>
            </p:extLst>
          </p:nvPr>
        </p:nvGraphicFramePr>
        <p:xfrm>
          <a:off x="363724" y="1481667"/>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1576627213"/>
                    </a:ext>
                  </a:extLst>
                </a:gridCol>
                <a:gridCol w="5809706">
                  <a:extLst>
                    <a:ext uri="{9D8B030D-6E8A-4147-A177-3AD203B41FA5}">
                      <a16:colId xmlns:a16="http://schemas.microsoft.com/office/drawing/2014/main" val="676005560"/>
                    </a:ext>
                  </a:extLst>
                </a:gridCol>
                <a:gridCol w="1351280">
                  <a:extLst>
                    <a:ext uri="{9D8B030D-6E8A-4147-A177-3AD203B41FA5}">
                      <a16:colId xmlns:a16="http://schemas.microsoft.com/office/drawing/2014/main" val="964040497"/>
                    </a:ext>
                  </a:extLst>
                </a:gridCol>
                <a:gridCol w="1229360">
                  <a:extLst>
                    <a:ext uri="{9D8B030D-6E8A-4147-A177-3AD203B41FA5}">
                      <a16:colId xmlns:a16="http://schemas.microsoft.com/office/drawing/2014/main" val="2727879940"/>
                    </a:ext>
                  </a:extLst>
                </a:gridCol>
                <a:gridCol w="558800">
                  <a:extLst>
                    <a:ext uri="{9D8B030D-6E8A-4147-A177-3AD203B41FA5}">
                      <a16:colId xmlns:a16="http://schemas.microsoft.com/office/drawing/2014/main" val="2640818252"/>
                    </a:ext>
                  </a:extLst>
                </a:gridCol>
                <a:gridCol w="991409">
                  <a:extLst>
                    <a:ext uri="{9D8B030D-6E8A-4147-A177-3AD203B41FA5}">
                      <a16:colId xmlns:a16="http://schemas.microsoft.com/office/drawing/2014/main" val="587741203"/>
                    </a:ext>
                  </a:extLst>
                </a:gridCol>
                <a:gridCol w="717507">
                  <a:extLst>
                    <a:ext uri="{9D8B030D-6E8A-4147-A177-3AD203B41FA5}">
                      <a16:colId xmlns:a16="http://schemas.microsoft.com/office/drawing/2014/main" val="3383013376"/>
                    </a:ext>
                  </a:extLst>
                </a:gridCol>
              </a:tblGrid>
              <a:tr h="0">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2634864527"/>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1070032</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nSpc>
                          <a:spcPct val="115000"/>
                        </a:lnSpc>
                        <a:spcBef>
                          <a:spcPts val="100"/>
                        </a:spcBef>
                        <a:spcAft>
                          <a:spcPts val="100"/>
                        </a:spcAft>
                      </a:pPr>
                      <a:r>
                        <a:rPr lang="en-GB" sz="1200" b="0" kern="1200" dirty="0">
                          <a:solidFill>
                            <a:schemeClr val="dk1"/>
                          </a:solidFill>
                          <a:effectLst/>
                          <a:latin typeface="+mn-lt"/>
                          <a:ea typeface="+mn-ea"/>
                          <a:cs typeface="+mn-cs"/>
                        </a:rPr>
                        <a:t>Stage 2 for Enhanced Mission Critical Services Architecture Phase 2</a:t>
                      </a:r>
                      <a:endParaRPr lang="en-US" sz="1200" b="0" kern="1200" dirty="0">
                        <a:solidFill>
                          <a:schemeClr val="tx1"/>
                        </a:solidFill>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GB" sz="1200" b="0" kern="1200" dirty="0">
                          <a:solidFill>
                            <a:schemeClr val="dk1"/>
                          </a:solidFill>
                          <a:effectLst/>
                          <a:latin typeface="+mn-lt"/>
                          <a:ea typeface="+mn-ea"/>
                          <a:cs typeface="+mn-cs"/>
                        </a:rPr>
                        <a:t>enhMC_Ph2-MC</a:t>
                      </a:r>
                      <a:endParaRPr lang="en-US" sz="1200" b="0" kern="1200" dirty="0">
                        <a:solidFill>
                          <a:schemeClr val="dk1"/>
                        </a:solidFill>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dk1"/>
                          </a:solidFill>
                          <a:latin typeface="+mn-lt"/>
                          <a:ea typeface="+mn-ea"/>
                          <a:cs typeface="+mn-cs"/>
                        </a:rPr>
                        <a:t>June-2026</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kern="1200" dirty="0">
                          <a:solidFill>
                            <a:schemeClr val="dk1"/>
                          </a:solidFill>
                          <a:latin typeface="+mn-lt"/>
                          <a:ea typeface="+mn-ea"/>
                          <a:cs typeface="+mn-cs"/>
                        </a:rPr>
                        <a:t>SP-250391</a:t>
                      </a:r>
                      <a:endParaRPr lang="en-GB" sz="1200" b="0" kern="1200" dirty="0">
                        <a:solidFill>
                          <a:schemeClr val="dk1"/>
                        </a:solidFill>
                        <a:latin typeface="+mn-lt"/>
                        <a:ea typeface="+mn-ea"/>
                        <a:cs typeface="+mn-cs"/>
                      </a:endParaRP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15%</a:t>
                      </a:r>
                    </a:p>
                  </a:txBody>
                  <a:tcPr marL="72000" marR="72000" marT="0" marB="0" anchor="ctr"/>
                </a:tc>
                <a:extLst>
                  <a:ext uri="{0D108BD9-81ED-4DB2-BD59-A6C34878D82A}">
                    <a16:rowId xmlns:a16="http://schemas.microsoft.com/office/drawing/2014/main" val="335850112"/>
                  </a:ext>
                </a:extLst>
              </a:tr>
            </a:tbl>
          </a:graphicData>
        </a:graphic>
      </p:graphicFrame>
      <p:sp>
        <p:nvSpPr>
          <p:cNvPr id="5" name="Content Placeholder 2">
            <a:extLst>
              <a:ext uri="{FF2B5EF4-FFF2-40B4-BE49-F238E27FC236}">
                <a16:creationId xmlns:a16="http://schemas.microsoft.com/office/drawing/2014/main" id="{5BA1BFF5-FFE2-16E5-F30A-CC76725B07FF}"/>
              </a:ext>
            </a:extLst>
          </p:cNvPr>
          <p:cNvSpPr txBox="1">
            <a:spLocks/>
          </p:cNvSpPr>
          <p:nvPr/>
        </p:nvSpPr>
        <p:spPr>
          <a:xfrm>
            <a:off x="363724" y="2323147"/>
            <a:ext cx="6599784" cy="4049732"/>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SA#107:</a:t>
            </a:r>
          </a:p>
          <a:p>
            <a:pPr marL="742950" marR="0" lvl="1" indent="-285750" algn="l" rtl="0">
              <a:spcBef>
                <a:spcPts val="0"/>
              </a:spcBef>
              <a:spcAft>
                <a:spcPts val="0"/>
              </a:spcAft>
              <a:buClr>
                <a:srgbClr val="C00000"/>
              </a:buClr>
              <a:buSzPts val="1600"/>
              <a:buFont typeface="Arial"/>
              <a:buChar char="•"/>
            </a:pPr>
            <a:r>
              <a:rPr lang="en-US" sz="1600" b="0" i="0" u="none" strike="noStrike" cap="none" dirty="0">
                <a:solidFill>
                  <a:schemeClr val="dk1"/>
                </a:solidFill>
                <a:ea typeface="Calibri"/>
                <a:cs typeface="Calibri"/>
                <a:sym typeface="Calibri"/>
              </a:rPr>
              <a:t>5 CR's Agreed</a:t>
            </a:r>
            <a:endParaRPr lang="en-US" sz="1600" dirty="0"/>
          </a:p>
          <a:p>
            <a:pPr marL="742950" marR="0" lvl="1" indent="-285750" algn="l" rtl="0">
              <a:spcBef>
                <a:spcPts val="0"/>
              </a:spcBef>
              <a:spcAft>
                <a:spcPts val="0"/>
              </a:spcAft>
              <a:buClr>
                <a:srgbClr val="C00000"/>
              </a:buClr>
              <a:buSzPts val="1600"/>
              <a:buFont typeface="Arial"/>
              <a:buChar char="•"/>
            </a:pPr>
            <a:r>
              <a:rPr lang="en-US" sz="1600" b="0" i="0" u="none" strike="noStrike" cap="none" dirty="0">
                <a:solidFill>
                  <a:schemeClr val="dk1"/>
                </a:solidFill>
                <a:ea typeface="Calibri"/>
                <a:cs typeface="Calibri"/>
                <a:sym typeface="Calibri"/>
              </a:rPr>
              <a:t>Progress made so-for:</a:t>
            </a:r>
            <a:endParaRPr lang="en-US" sz="1600" dirty="0"/>
          </a:p>
          <a:p>
            <a:pPr marL="1371600" lvl="2" indent="-304800" algn="l" rtl="0">
              <a:spcBef>
                <a:spcPts val="0"/>
              </a:spcBef>
              <a:spcAft>
                <a:spcPts val="0"/>
              </a:spcAft>
              <a:buClr>
                <a:schemeClr val="dk1"/>
              </a:buClr>
              <a:buSzPts val="1200"/>
              <a:buChar char="•"/>
            </a:pPr>
            <a:r>
              <a:rPr lang="en-US" sz="1400" dirty="0">
                <a:solidFill>
                  <a:schemeClr val="dk1"/>
                </a:solidFill>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xmlns:lc="http://schemas.openxmlformats.org/drawingml/2006/lockedCanvas" textRoundtripDataId="0"/>
                  </a:ext>
                </a:extLst>
              </a:rPr>
              <a:t>Contributions agreed</a:t>
            </a:r>
            <a:r>
              <a:rPr lang="en-US" sz="1400" dirty="0">
                <a:solidFill>
                  <a:schemeClr val="dk1"/>
                </a:solidFill>
                <a:ea typeface="Calibri"/>
                <a:cs typeface="Calibri"/>
                <a:sym typeface="Calibri"/>
              </a:rPr>
              <a:t>:</a:t>
            </a:r>
            <a:endParaRPr lang="en-US" sz="1400" dirty="0">
              <a:solidFill>
                <a:schemeClr val="dk1"/>
              </a:solidFill>
            </a:endParaRPr>
          </a:p>
          <a:p>
            <a:pPr marL="1828800" lvl="3" indent="-304800" algn="l" rtl="0">
              <a:spcBef>
                <a:spcPts val="0"/>
              </a:spcBef>
              <a:spcAft>
                <a:spcPts val="0"/>
              </a:spcAft>
              <a:buClr>
                <a:schemeClr val="dk1"/>
              </a:buClr>
              <a:buSzPts val="1200"/>
              <a:buFont typeface="Calibri"/>
              <a:buAutoNum type="romanLcPeriod"/>
            </a:pPr>
            <a:r>
              <a:rPr lang="en-US" sz="1400" dirty="0">
                <a:solidFill>
                  <a:schemeClr val="dk1"/>
                </a:solidFill>
                <a:ea typeface="Calibri"/>
                <a:cs typeface="Calibri"/>
                <a:sym typeface="Calibri"/>
              </a:rPr>
              <a:t>Updates to Ambient viewing  involving </a:t>
            </a:r>
            <a:r>
              <a:rPr lang="en-US" sz="1400" dirty="0" err="1">
                <a:solidFill>
                  <a:schemeClr val="dk1"/>
                </a:solidFill>
                <a:ea typeface="Calibri"/>
                <a:cs typeface="Calibri"/>
                <a:sym typeface="Calibri"/>
              </a:rPr>
              <a:t>MCVideo</a:t>
            </a:r>
            <a:r>
              <a:rPr lang="en-US" sz="1400" dirty="0">
                <a:solidFill>
                  <a:schemeClr val="dk1"/>
                </a:solidFill>
                <a:ea typeface="Calibri"/>
                <a:cs typeface="Calibri"/>
                <a:sym typeface="Calibri"/>
              </a:rPr>
              <a:t> interaction</a:t>
            </a:r>
          </a:p>
          <a:p>
            <a:pPr marL="1828800" lvl="3" indent="-304800" algn="l" rtl="0">
              <a:spcBef>
                <a:spcPts val="0"/>
              </a:spcBef>
              <a:spcAft>
                <a:spcPts val="0"/>
              </a:spcAft>
              <a:buClr>
                <a:schemeClr val="dk1"/>
              </a:buClr>
              <a:buSzPts val="1200"/>
              <a:buFont typeface="Calibri"/>
              <a:buAutoNum type="romanLcPeriod"/>
            </a:pPr>
            <a:endParaRPr lang="en-US" sz="1400" dirty="0">
              <a:solidFill>
                <a:schemeClr val="dk1"/>
              </a:solidFill>
              <a:ea typeface="Calibri"/>
              <a:cs typeface="Calibri"/>
              <a:sym typeface="Calibri"/>
            </a:endParaRPr>
          </a:p>
          <a:p>
            <a:pPr marL="1371600" marR="0" lvl="2" indent="-304800" algn="l" rtl="0">
              <a:spcBef>
                <a:spcPts val="0"/>
              </a:spcBef>
              <a:spcAft>
                <a:spcPts val="0"/>
              </a:spcAft>
              <a:buClr>
                <a:schemeClr val="dk1"/>
              </a:buClr>
              <a:buSzPts val="1200"/>
              <a:buFont typeface="Arial"/>
              <a:buChar char="•"/>
            </a:pPr>
            <a:r>
              <a:rPr lang="en-US" sz="1400" i="0" u="none" strike="noStrike" cap="none" dirty="0">
                <a:solidFill>
                  <a:schemeClr val="dk1"/>
                </a:solidFill>
                <a:ea typeface="Calibri"/>
                <a:cs typeface="Calibri"/>
                <a:sym typeface="Calibri"/>
              </a:rPr>
              <a:t>Discussion</a:t>
            </a:r>
            <a:r>
              <a:rPr lang="en-US" sz="1400" b="0" i="0" u="none" strike="noStrike" cap="none" dirty="0">
                <a:solidFill>
                  <a:schemeClr val="dk1"/>
                </a:solidFill>
                <a:ea typeface="Calibri"/>
                <a:cs typeface="Calibri"/>
                <a:sym typeface="Calibri"/>
              </a:rPr>
              <a:t> </a:t>
            </a:r>
            <a:r>
              <a:rPr lang="en-US" sz="1400" dirty="0">
                <a:solidFill>
                  <a:schemeClr val="dk1"/>
                </a:solidFill>
                <a:ea typeface="Calibri"/>
                <a:cs typeface="Calibri"/>
                <a:sym typeface="Calibri"/>
              </a:rPr>
              <a:t>and contributions in progress :</a:t>
            </a:r>
            <a:endParaRPr lang="en-US" sz="1400" dirty="0"/>
          </a:p>
          <a:p>
            <a:pPr marL="1828800" marR="0" lvl="3" indent="-304800" algn="l" rtl="0">
              <a:spcBef>
                <a:spcPts val="0"/>
              </a:spcBef>
              <a:spcAft>
                <a:spcPts val="0"/>
              </a:spcAft>
              <a:buClr>
                <a:schemeClr val="dk1"/>
              </a:buClr>
              <a:buSzPts val="1200"/>
              <a:buFont typeface="Calibri"/>
              <a:buAutoNum type="romanLcPeriod"/>
            </a:pPr>
            <a:r>
              <a:rPr lang="en-US" sz="1400" b="0" i="0" u="none" strike="noStrike" cap="none" dirty="0">
                <a:solidFill>
                  <a:schemeClr val="dk1"/>
                </a:solidFill>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xmlns:lc="http://schemas.openxmlformats.org/drawingml/2006/lockedCanvas" textRoundtripDataId="1"/>
                  </a:ext>
                </a:extLst>
              </a:rPr>
              <a:t>Enabling and disabling of UE by remote user</a:t>
            </a:r>
            <a:endParaRPr lang="en-US" sz="14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xmlns:lc="http://schemas.openxmlformats.org/drawingml/2006/lockedCanvas" textRoundtripDataId="2"/>
                </a:ext>
              </a:extLst>
            </a:endParaRPr>
          </a:p>
          <a:p>
            <a:pPr marL="1828800" marR="0" lvl="3" indent="-304800" algn="l" rtl="0">
              <a:spcBef>
                <a:spcPts val="0"/>
              </a:spcBef>
              <a:spcAft>
                <a:spcPts val="0"/>
              </a:spcAft>
              <a:buClr>
                <a:schemeClr val="dk1"/>
              </a:buClr>
              <a:buSzPts val="1200"/>
              <a:buFont typeface="Calibri"/>
              <a:buAutoNum type="romanLcPeriod"/>
            </a:pPr>
            <a:r>
              <a:rPr lang="en-US" sz="1400" b="0" i="0" u="none" strike="noStrike" cap="none" dirty="0">
                <a:solidFill>
                  <a:schemeClr val="dk1"/>
                </a:solidFill>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xmlns:lc="http://schemas.openxmlformats.org/drawingml/2006/lockedCanvas" textRoundtripDataId="3"/>
                  </a:ext>
                </a:extLst>
              </a:rPr>
              <a:t>Mosaic viewing support for MCVIDEO</a:t>
            </a:r>
            <a:endParaRPr lang="en-US" sz="14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xmlns:lc="http://schemas.openxmlformats.org/drawingml/2006/lockedCanvas" textRoundtripDataId="4"/>
                </a:ext>
              </a:extLst>
            </a:endParaRPr>
          </a:p>
          <a:p>
            <a:pPr marL="1828800" marR="0" lvl="3" indent="-304800" algn="l" rtl="0">
              <a:spcBef>
                <a:spcPts val="0"/>
              </a:spcBef>
              <a:spcAft>
                <a:spcPts val="0"/>
              </a:spcAft>
              <a:buClr>
                <a:schemeClr val="dk1"/>
              </a:buClr>
              <a:buSzPts val="1200"/>
              <a:buFont typeface="Calibri"/>
              <a:buAutoNum type="romanLcPeriod"/>
            </a:pPr>
            <a:r>
              <a:rPr lang="en-US" sz="1400" b="0" i="0" u="none" strike="noStrike" cap="none" dirty="0">
                <a:solidFill>
                  <a:schemeClr val="dk1"/>
                </a:solidFill>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xmlns:lc="http://schemas.openxmlformats.org/drawingml/2006/lockedCanvas" textRoundtripDataId="5"/>
                  </a:ext>
                </a:extLst>
              </a:rPr>
              <a:t>Pause and resume functionality support for Ambient Listening</a:t>
            </a:r>
            <a:endParaRPr lang="en-US" sz="1400" dirty="0"/>
          </a:p>
          <a:p>
            <a:pPr marL="1828800" marR="0" lvl="3" indent="-304800" algn="l" rtl="0">
              <a:spcBef>
                <a:spcPts val="0"/>
              </a:spcBef>
              <a:spcAft>
                <a:spcPts val="0"/>
              </a:spcAft>
              <a:buClr>
                <a:schemeClr val="dk1"/>
              </a:buClr>
              <a:buSzPts val="1200"/>
              <a:buFont typeface="Calibri"/>
              <a:buAutoNum type="romanLcPeriod"/>
            </a:pPr>
            <a:r>
              <a:rPr lang="en-US" sz="1400" dirty="0">
                <a:solidFill>
                  <a:schemeClr val="dk1"/>
                </a:solidFill>
                <a:ea typeface="Calibri"/>
                <a:cs typeface="Calibri"/>
                <a:sym typeface="Calibri"/>
              </a:rPr>
              <a:t>Inter-MCX Group call procedures supporting IWF use-cases</a:t>
            </a:r>
            <a:endParaRPr lang="en-US" altLang="zh-CN" sz="1400" kern="0" dirty="0"/>
          </a:p>
          <a:p>
            <a:pPr lvl="1">
              <a:spcBef>
                <a:spcPts val="0"/>
              </a:spcBef>
              <a:spcAft>
                <a:spcPts val="0"/>
              </a:spcAft>
              <a:defRPr/>
            </a:pPr>
            <a:endParaRPr lang="en-IN" altLang="zh-CN" sz="16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kern="0" dirty="0">
                <a:ea typeface="Malgun Gothic" panose="020B0503020000020004" pitchFamily="34" charset="-127"/>
              </a:rPr>
              <a:t>: </a:t>
            </a:r>
            <a:endParaRPr lang="de-DE" altLang="zh-CN" sz="2000" kern="0" dirty="0">
              <a:ea typeface="Malgun Gothic" panose="020B0503020000020004" pitchFamily="34" charset="-127"/>
            </a:endParaRPr>
          </a:p>
          <a:p>
            <a:pPr lvl="1">
              <a:spcBef>
                <a:spcPct val="0"/>
              </a:spcBef>
              <a:spcAft>
                <a:spcPts val="600"/>
              </a:spcAft>
            </a:pPr>
            <a:r>
              <a:rPr lang="en-US" sz="1600" kern="0" dirty="0"/>
              <a:t>None</a:t>
            </a:r>
            <a:endParaRPr lang="en-US" sz="1400" kern="0" dirty="0"/>
          </a:p>
        </p:txBody>
      </p:sp>
      <p:sp>
        <p:nvSpPr>
          <p:cNvPr id="6" name="Content Placeholder 7">
            <a:extLst>
              <a:ext uri="{FF2B5EF4-FFF2-40B4-BE49-F238E27FC236}">
                <a16:creationId xmlns:a16="http://schemas.microsoft.com/office/drawing/2014/main" id="{720B612F-0DF2-7CF5-A7E4-78DC10B0C871}"/>
              </a:ext>
            </a:extLst>
          </p:cNvPr>
          <p:cNvSpPr txBox="1">
            <a:spLocks/>
          </p:cNvSpPr>
          <p:nvPr/>
        </p:nvSpPr>
        <p:spPr bwMode="auto">
          <a:xfrm>
            <a:off x="6975090" y="2323147"/>
            <a:ext cx="4853186" cy="4049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1363" indent="-284163">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2"/>
              </a:buBlip>
              <a:tabLst/>
              <a:defRPr/>
            </a:pPr>
            <a:r>
              <a:rPr kumimoji="0" lang="en-US"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altLang="zh-CN"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None</a:t>
            </a:r>
            <a:endParaRPr lang="en-US" altLang="zh-CN" sz="1467" kern="0" noProof="0" dirty="0">
              <a:solidFill>
                <a:prstClr val="black"/>
              </a:solidFill>
              <a:latin typeface="Calibri"/>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t>steps</a:t>
            </a:r>
            <a:r>
              <a:rPr lang="de-DE" altLang="zh-CN" sz="2000" dirty="0">
                <a:latin typeface="+mn-lt"/>
                <a:ea typeface="Malgun Gothic" panose="020B0503020000020004" pitchFamily="34" charset="-127"/>
              </a:rPr>
              <a:t>:</a:t>
            </a:r>
          </a:p>
          <a:p>
            <a:pPr lvl="1">
              <a:spcBef>
                <a:spcPts val="0"/>
              </a:spcBef>
              <a:spcAft>
                <a:spcPts val="0"/>
              </a:spcAft>
              <a:defRPr/>
            </a:pPr>
            <a:r>
              <a:rPr lang="en-US" sz="1600" dirty="0">
                <a:solidFill>
                  <a:schemeClr val="dk1"/>
                </a:solidFill>
                <a:latin typeface="Calibri"/>
                <a:ea typeface="Calibri"/>
                <a:cs typeface="Calibri"/>
                <a:sym typeface="Calibri"/>
              </a:rPr>
              <a:t>Completing the remaining work towards</a:t>
            </a:r>
            <a:r>
              <a:rPr lang="en-US" sz="1600" b="0" i="0" u="none" strike="noStrike" cap="none" dirty="0">
                <a:solidFill>
                  <a:schemeClr val="dk1"/>
                </a:solidFill>
                <a:latin typeface="Calibri"/>
                <a:ea typeface="Calibri"/>
                <a:cs typeface="Calibri"/>
                <a:sym typeface="Calibri"/>
              </a:rPr>
              <a:t> identified </a:t>
            </a:r>
            <a:r>
              <a:rPr lang="en-US" sz="1600" dirty="0">
                <a:solidFill>
                  <a:schemeClr val="dk1"/>
                </a:solidFill>
                <a:latin typeface="Calibri"/>
                <a:ea typeface="Calibri"/>
                <a:cs typeface="Calibri"/>
                <a:sym typeface="Calibri"/>
              </a:rPr>
              <a:t>objectives</a:t>
            </a:r>
            <a:r>
              <a:rPr lang="en-US" sz="1600" b="0" i="0" u="none" strike="noStrike" cap="none" dirty="0">
                <a:solidFill>
                  <a:schemeClr val="dk1"/>
                </a:solidFill>
                <a:latin typeface="Calibri"/>
                <a:ea typeface="Calibri"/>
                <a:cs typeface="Calibri"/>
                <a:sym typeface="Calibri"/>
              </a:rPr>
              <a:t>.</a:t>
            </a:r>
            <a:endParaRPr lang="en-US" sz="1050" dirty="0"/>
          </a:p>
        </p:txBody>
      </p:sp>
    </p:spTree>
    <p:extLst>
      <p:ext uri="{BB962C8B-B14F-4D97-AF65-F5344CB8AC3E}">
        <p14:creationId xmlns:p14="http://schemas.microsoft.com/office/powerpoint/2010/main" val="3416612651"/>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18511C-FA68-DA03-417D-8856E94CA683}"/>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68A75787-D6E8-CB27-7674-3F0C706C60F2}"/>
              </a:ext>
            </a:extLst>
          </p:cNvPr>
          <p:cNvSpPr>
            <a:spLocks noGrp="1"/>
          </p:cNvSpPr>
          <p:nvPr>
            <p:ph type="title"/>
          </p:nvPr>
        </p:nvSpPr>
        <p:spPr>
          <a:xfrm>
            <a:off x="1146631" y="157889"/>
            <a:ext cx="9103784" cy="982133"/>
          </a:xfrm>
        </p:spPr>
        <p:txBody>
          <a:bodyPr/>
          <a:lstStyle/>
          <a:p>
            <a:r>
              <a:rPr lang="en-GB" altLang="en-US" b="1" dirty="0"/>
              <a:t>FRMCS_Ph6</a:t>
            </a:r>
          </a:p>
        </p:txBody>
      </p:sp>
      <p:graphicFrame>
        <p:nvGraphicFramePr>
          <p:cNvPr id="4" name="Table 3">
            <a:extLst>
              <a:ext uri="{FF2B5EF4-FFF2-40B4-BE49-F238E27FC236}">
                <a16:creationId xmlns:a16="http://schemas.microsoft.com/office/drawing/2014/main" id="{4A220C0A-0095-0F23-AD89-9CD9E3112126}"/>
              </a:ext>
            </a:extLst>
          </p:cNvPr>
          <p:cNvGraphicFramePr>
            <a:graphicFrameLocks noGrp="1"/>
          </p:cNvGraphicFramePr>
          <p:nvPr>
            <p:extLst>
              <p:ext uri="{D42A27DB-BD31-4B8C-83A1-F6EECF244321}">
                <p14:modId xmlns:p14="http://schemas.microsoft.com/office/powerpoint/2010/main" val="1914365560"/>
              </p:ext>
            </p:extLst>
          </p:nvPr>
        </p:nvGraphicFramePr>
        <p:xfrm>
          <a:off x="363724" y="1481667"/>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1576627213"/>
                    </a:ext>
                  </a:extLst>
                </a:gridCol>
                <a:gridCol w="5809706">
                  <a:extLst>
                    <a:ext uri="{9D8B030D-6E8A-4147-A177-3AD203B41FA5}">
                      <a16:colId xmlns:a16="http://schemas.microsoft.com/office/drawing/2014/main" val="676005560"/>
                    </a:ext>
                  </a:extLst>
                </a:gridCol>
                <a:gridCol w="1351280">
                  <a:extLst>
                    <a:ext uri="{9D8B030D-6E8A-4147-A177-3AD203B41FA5}">
                      <a16:colId xmlns:a16="http://schemas.microsoft.com/office/drawing/2014/main" val="964040497"/>
                    </a:ext>
                  </a:extLst>
                </a:gridCol>
                <a:gridCol w="1229360">
                  <a:extLst>
                    <a:ext uri="{9D8B030D-6E8A-4147-A177-3AD203B41FA5}">
                      <a16:colId xmlns:a16="http://schemas.microsoft.com/office/drawing/2014/main" val="2727879940"/>
                    </a:ext>
                  </a:extLst>
                </a:gridCol>
                <a:gridCol w="558800">
                  <a:extLst>
                    <a:ext uri="{9D8B030D-6E8A-4147-A177-3AD203B41FA5}">
                      <a16:colId xmlns:a16="http://schemas.microsoft.com/office/drawing/2014/main" val="2640818252"/>
                    </a:ext>
                  </a:extLst>
                </a:gridCol>
                <a:gridCol w="991409">
                  <a:extLst>
                    <a:ext uri="{9D8B030D-6E8A-4147-A177-3AD203B41FA5}">
                      <a16:colId xmlns:a16="http://schemas.microsoft.com/office/drawing/2014/main" val="587741203"/>
                    </a:ext>
                  </a:extLst>
                </a:gridCol>
                <a:gridCol w="717507">
                  <a:extLst>
                    <a:ext uri="{9D8B030D-6E8A-4147-A177-3AD203B41FA5}">
                      <a16:colId xmlns:a16="http://schemas.microsoft.com/office/drawing/2014/main" val="3383013376"/>
                    </a:ext>
                  </a:extLst>
                </a:gridCol>
              </a:tblGrid>
              <a:tr h="0">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2634864527"/>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1070031</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auto" latinLnBrk="0" hangingPunct="1">
                        <a:lnSpc>
                          <a:spcPct val="115000"/>
                        </a:lnSpc>
                        <a:spcBef>
                          <a:spcPts val="100"/>
                        </a:spcBef>
                        <a:spcAft>
                          <a:spcPts val="100"/>
                        </a:spcAft>
                        <a:buClrTx/>
                        <a:buSzTx/>
                        <a:buFontTx/>
                        <a:buNone/>
                        <a:tabLst/>
                        <a:defRPr/>
                      </a:pPr>
                      <a:r>
                        <a:rPr lang="en-GB" sz="1200" b="0" kern="1200" dirty="0">
                          <a:solidFill>
                            <a:schemeClr val="dk1"/>
                          </a:solidFill>
                          <a:effectLst/>
                          <a:latin typeface="+mn-lt"/>
                          <a:ea typeface="+mn-ea"/>
                          <a:cs typeface="+mn-cs"/>
                        </a:rPr>
                        <a:t>Stage 2 for FRMCS Phase 6</a:t>
                      </a:r>
                      <a:endParaRPr lang="en-US" sz="1200" b="0" kern="1200" dirty="0">
                        <a:solidFill>
                          <a:schemeClr val="dk1"/>
                        </a:solidFill>
                        <a:effectLst/>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dk1"/>
                          </a:solidFill>
                          <a:latin typeface="+mn-lt"/>
                          <a:ea typeface="+mn-ea"/>
                          <a:cs typeface="+mn-cs"/>
                        </a:rPr>
                        <a:t>FRMCS_Ph6</a:t>
                      </a: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dk1"/>
                          </a:solidFill>
                          <a:latin typeface="+mn-lt"/>
                          <a:ea typeface="+mn-ea"/>
                          <a:cs typeface="+mn-cs"/>
                        </a:rPr>
                        <a:t>June-2026</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kern="1200" dirty="0">
                          <a:solidFill>
                            <a:schemeClr val="dk1"/>
                          </a:solidFill>
                          <a:latin typeface="+mn-lt"/>
                          <a:ea typeface="+mn-ea"/>
                          <a:cs typeface="+mn-cs"/>
                        </a:rPr>
                        <a:t>SP-250390</a:t>
                      </a:r>
                      <a:endParaRPr lang="en-GB" sz="1200" b="0" kern="1200" dirty="0">
                        <a:solidFill>
                          <a:schemeClr val="dk1"/>
                        </a:solidFill>
                        <a:latin typeface="+mn-lt"/>
                        <a:ea typeface="+mn-ea"/>
                        <a:cs typeface="+mn-cs"/>
                      </a:endParaRP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35%</a:t>
                      </a:r>
                    </a:p>
                  </a:txBody>
                  <a:tcPr marL="72000" marR="72000" marT="0" marB="0" anchor="ctr"/>
                </a:tc>
                <a:extLst>
                  <a:ext uri="{0D108BD9-81ED-4DB2-BD59-A6C34878D82A}">
                    <a16:rowId xmlns:a16="http://schemas.microsoft.com/office/drawing/2014/main" val="335850112"/>
                  </a:ext>
                </a:extLst>
              </a:tr>
            </a:tbl>
          </a:graphicData>
        </a:graphic>
      </p:graphicFrame>
      <p:sp>
        <p:nvSpPr>
          <p:cNvPr id="2" name="Content Placeholder 2">
            <a:extLst>
              <a:ext uri="{FF2B5EF4-FFF2-40B4-BE49-F238E27FC236}">
                <a16:creationId xmlns:a16="http://schemas.microsoft.com/office/drawing/2014/main" id="{C080245C-DF56-5A85-3868-4EF9A95CC7A3}"/>
              </a:ext>
            </a:extLst>
          </p:cNvPr>
          <p:cNvSpPr txBox="1">
            <a:spLocks/>
          </p:cNvSpPr>
          <p:nvPr/>
        </p:nvSpPr>
        <p:spPr>
          <a:xfrm>
            <a:off x="363724" y="2323147"/>
            <a:ext cx="6599784" cy="4064000"/>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a:t>
            </a:r>
            <a:r>
              <a:rPr lang="de-DE" altLang="de-DE" sz="2000" kern="0" dirty="0" err="1"/>
              <a:t>since</a:t>
            </a:r>
            <a:r>
              <a:rPr lang="de-DE" altLang="de-DE" sz="2000" kern="0" dirty="0"/>
              <a:t> SA#107:</a:t>
            </a:r>
          </a:p>
          <a:p>
            <a:pPr lvl="1">
              <a:spcBef>
                <a:spcPts val="0"/>
              </a:spcBef>
              <a:spcAft>
                <a:spcPts val="0"/>
              </a:spcAft>
              <a:defRPr/>
            </a:pPr>
            <a:r>
              <a:rPr lang="en-US" altLang="zh-CN" sz="1600" kern="0" dirty="0"/>
              <a:t>SA6#66 (3 CRs agreed)</a:t>
            </a:r>
          </a:p>
          <a:p>
            <a:pPr lvl="2">
              <a:spcBef>
                <a:spcPts val="0"/>
              </a:spcBef>
              <a:spcAft>
                <a:spcPts val="0"/>
              </a:spcAft>
              <a:defRPr/>
            </a:pPr>
            <a:r>
              <a:rPr lang="en-US" altLang="zh-CN" sz="1400" kern="0" dirty="0"/>
              <a:t>Adding interworking support for ad hoc group emergency alerts (MCPTT user initiated)</a:t>
            </a:r>
          </a:p>
          <a:p>
            <a:pPr lvl="2">
              <a:spcBef>
                <a:spcPts val="0"/>
              </a:spcBef>
              <a:spcAft>
                <a:spcPts val="0"/>
              </a:spcAft>
              <a:defRPr/>
            </a:pPr>
            <a:r>
              <a:rPr lang="en-US" altLang="zh-CN" sz="1400" kern="0" dirty="0"/>
              <a:t>Interworking support for ad hoc group emergency alerts (LMR initiated)</a:t>
            </a:r>
          </a:p>
          <a:p>
            <a:pPr lvl="2">
              <a:spcBef>
                <a:spcPts val="0"/>
              </a:spcBef>
              <a:spcAft>
                <a:spcPts val="0"/>
              </a:spcAft>
              <a:defRPr/>
            </a:pPr>
            <a:r>
              <a:rPr lang="en-US" altLang="zh-CN" sz="1400" kern="0" dirty="0"/>
              <a:t>Interworking support for ad hoc group emergency alerts (Information flows)</a:t>
            </a:r>
          </a:p>
          <a:p>
            <a:pPr lvl="2">
              <a:spcBef>
                <a:spcPts val="0"/>
              </a:spcBef>
              <a:spcAft>
                <a:spcPts val="0"/>
              </a:spcAft>
              <a:defRPr/>
            </a:pPr>
            <a:endParaRPr lang="en-US" altLang="zh-CN" sz="1400" kern="0" dirty="0"/>
          </a:p>
          <a:p>
            <a:pPr lvl="1">
              <a:spcBef>
                <a:spcPts val="0"/>
              </a:spcBef>
              <a:spcAft>
                <a:spcPts val="0"/>
              </a:spcAft>
              <a:defRPr/>
            </a:pPr>
            <a:r>
              <a:rPr lang="en-US" altLang="zh-CN" sz="1600" kern="0" dirty="0"/>
              <a:t>SA6#67 (2 CRs agreed)</a:t>
            </a:r>
          </a:p>
          <a:p>
            <a:pPr lvl="2">
              <a:spcBef>
                <a:spcPts val="0"/>
              </a:spcBef>
              <a:spcAft>
                <a:spcPts val="0"/>
              </a:spcAft>
              <a:defRPr/>
            </a:pPr>
            <a:r>
              <a:rPr lang="en-US" altLang="zh-CN" sz="1400" kern="0" dirty="0"/>
              <a:t>Adding </a:t>
            </a:r>
            <a:r>
              <a:rPr lang="en-US" altLang="zh-CN" sz="1400" kern="0" dirty="0" err="1"/>
              <a:t>MCData</a:t>
            </a:r>
            <a:r>
              <a:rPr lang="en-US" altLang="zh-CN" sz="1400" kern="0" dirty="0"/>
              <a:t> to generic procedure for migration during an ongoing private communication</a:t>
            </a:r>
          </a:p>
          <a:p>
            <a:pPr lvl="2">
              <a:spcBef>
                <a:spcPts val="0"/>
              </a:spcBef>
              <a:spcAft>
                <a:spcPts val="0"/>
              </a:spcAft>
              <a:defRPr/>
            </a:pPr>
            <a:r>
              <a:rPr lang="en-US" altLang="zh-CN" sz="1400" kern="0" dirty="0"/>
              <a:t>Adding </a:t>
            </a:r>
            <a:r>
              <a:rPr lang="en-US" altLang="zh-CN" sz="1400" kern="0" dirty="0" err="1"/>
              <a:t>MCData</a:t>
            </a:r>
            <a:r>
              <a:rPr lang="en-US" altLang="zh-CN" sz="1400" kern="0" dirty="0"/>
              <a:t> to generic procedure for migration during an ongoing group communication</a:t>
            </a:r>
          </a:p>
          <a:p>
            <a:pPr lvl="1">
              <a:spcBef>
                <a:spcPts val="0"/>
              </a:spcBef>
              <a:spcAft>
                <a:spcPts val="0"/>
              </a:spcAft>
              <a:defRPr/>
            </a:pPr>
            <a:endParaRPr lang="en-IN" altLang="zh-CN" sz="16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kern="0" dirty="0">
                <a:ea typeface="Malgun Gothic" panose="020B0503020000020004" pitchFamily="34" charset="-127"/>
              </a:rPr>
              <a:t>: </a:t>
            </a:r>
            <a:endParaRPr lang="de-DE" altLang="zh-CN" sz="2000" kern="0" dirty="0">
              <a:ea typeface="Malgun Gothic" panose="020B0503020000020004" pitchFamily="34" charset="-127"/>
            </a:endParaRPr>
          </a:p>
          <a:p>
            <a:pPr lvl="1">
              <a:spcBef>
                <a:spcPct val="0"/>
              </a:spcBef>
              <a:spcAft>
                <a:spcPts val="600"/>
              </a:spcAft>
            </a:pPr>
            <a:r>
              <a:rPr lang="en-US" sz="1600" kern="0" dirty="0"/>
              <a:t>None</a:t>
            </a:r>
          </a:p>
        </p:txBody>
      </p:sp>
      <p:sp>
        <p:nvSpPr>
          <p:cNvPr id="3" name="Content Placeholder 7">
            <a:extLst>
              <a:ext uri="{FF2B5EF4-FFF2-40B4-BE49-F238E27FC236}">
                <a16:creationId xmlns:a16="http://schemas.microsoft.com/office/drawing/2014/main" id="{ADFD7938-619B-72B2-7083-030EC1CE0310}"/>
              </a:ext>
            </a:extLst>
          </p:cNvPr>
          <p:cNvSpPr txBox="1">
            <a:spLocks/>
          </p:cNvSpPr>
          <p:nvPr/>
        </p:nvSpPr>
        <p:spPr bwMode="auto">
          <a:xfrm>
            <a:off x="6975090" y="2323147"/>
            <a:ext cx="4853186"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1363" indent="-284163">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2"/>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altLang="zh-CN" sz="1600" b="0" i="0" u="none" strike="noStrike" kern="0" cap="none" spc="0" normalizeH="0" baseline="0" noProof="0" dirty="0">
                <a:ln>
                  <a:noFill/>
                </a:ln>
                <a:solidFill>
                  <a:prstClr val="black"/>
                </a:solidFill>
                <a:effectLst/>
                <a:uLnTx/>
                <a:uFillTx/>
                <a:latin typeface="+mn-lt"/>
                <a:ea typeface="+mn-ea"/>
                <a:cs typeface="Arial" panose="020B0604020202020204" pitchFamily="34" charset="0"/>
              </a:rPr>
              <a:t>None</a:t>
            </a:r>
            <a:endParaRPr lang="en-US" altLang="zh-CN" sz="1600" kern="0" dirty="0">
              <a:solidFill>
                <a:prstClr val="black"/>
              </a:solidFill>
              <a:latin typeface="+mn-lt"/>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ts val="0"/>
              </a:spcBef>
              <a:spcAft>
                <a:spcPts val="0"/>
              </a:spcAft>
              <a:defRPr/>
            </a:pPr>
            <a:r>
              <a:rPr lang="de-DE" sz="1600" kern="0" dirty="0">
                <a:latin typeface="+mn-lt"/>
              </a:rPr>
              <a:t>Work on </a:t>
            </a:r>
            <a:r>
              <a:rPr lang="de-DE" sz="1600" kern="0" dirty="0" err="1">
                <a:latin typeface="+mn-lt"/>
              </a:rPr>
              <a:t>the</a:t>
            </a:r>
            <a:r>
              <a:rPr lang="de-DE" sz="1600" kern="0" dirty="0">
                <a:latin typeface="+mn-lt"/>
              </a:rPr>
              <a:t> </a:t>
            </a:r>
            <a:r>
              <a:rPr lang="de-DE" sz="1600" kern="0" dirty="0" err="1">
                <a:latin typeface="+mn-lt"/>
              </a:rPr>
              <a:t>remaining</a:t>
            </a:r>
            <a:r>
              <a:rPr lang="de-DE" sz="1600" kern="0" dirty="0">
                <a:latin typeface="+mn-lt"/>
              </a:rPr>
              <a:t> list </a:t>
            </a:r>
            <a:r>
              <a:rPr lang="de-DE" sz="1600" kern="0" dirty="0" err="1">
                <a:latin typeface="+mn-lt"/>
              </a:rPr>
              <a:t>of</a:t>
            </a:r>
            <a:r>
              <a:rPr lang="de-DE" sz="1600" kern="0" dirty="0">
                <a:latin typeface="+mn-lt"/>
              </a:rPr>
              <a:t> </a:t>
            </a:r>
            <a:r>
              <a:rPr lang="de-DE" sz="1600" kern="0" dirty="0" err="1">
                <a:latin typeface="+mn-lt"/>
              </a:rPr>
              <a:t>objectives</a:t>
            </a:r>
            <a:r>
              <a:rPr lang="de-DE" sz="1600" kern="0" dirty="0">
                <a:latin typeface="+mn-lt"/>
              </a:rPr>
              <a:t>:</a:t>
            </a:r>
          </a:p>
          <a:p>
            <a:pPr lvl="2">
              <a:spcBef>
                <a:spcPts val="0"/>
              </a:spcBef>
              <a:spcAft>
                <a:spcPts val="0"/>
              </a:spcAft>
              <a:defRPr/>
            </a:pPr>
            <a:r>
              <a:rPr lang="de-DE" sz="1400" kern="0" dirty="0" err="1">
                <a:latin typeface="+mn-lt"/>
              </a:rPr>
              <a:t>Combining</a:t>
            </a:r>
            <a:r>
              <a:rPr lang="de-DE" sz="1400" kern="0" dirty="0">
                <a:latin typeface="+mn-lt"/>
              </a:rPr>
              <a:t> </a:t>
            </a:r>
            <a:r>
              <a:rPr lang="de-DE" sz="1400" kern="0" dirty="0" err="1">
                <a:latin typeface="+mn-lt"/>
              </a:rPr>
              <a:t>of</a:t>
            </a:r>
            <a:r>
              <a:rPr lang="de-DE" sz="1400" kern="0" dirty="0">
                <a:latin typeface="+mn-lt"/>
              </a:rPr>
              <a:t> adhoc </a:t>
            </a:r>
            <a:r>
              <a:rPr lang="de-DE" sz="1400" kern="0" dirty="0" err="1">
                <a:latin typeface="+mn-lt"/>
              </a:rPr>
              <a:t>groups</a:t>
            </a:r>
            <a:endParaRPr lang="de-DE" sz="1400" kern="0" dirty="0">
              <a:latin typeface="+mn-lt"/>
            </a:endParaRPr>
          </a:p>
          <a:p>
            <a:pPr lvl="2">
              <a:spcBef>
                <a:spcPts val="0"/>
              </a:spcBef>
              <a:spcAft>
                <a:spcPts val="0"/>
              </a:spcAft>
              <a:defRPr/>
            </a:pPr>
            <a:r>
              <a:rPr lang="de-DE" sz="1400" kern="0" dirty="0">
                <a:latin typeface="+mn-lt"/>
              </a:rPr>
              <a:t>Adhoc </a:t>
            </a:r>
            <a:r>
              <a:rPr lang="de-DE" sz="1400" kern="0" dirty="0" err="1">
                <a:latin typeface="+mn-lt"/>
              </a:rPr>
              <a:t>group</a:t>
            </a:r>
            <a:r>
              <a:rPr lang="de-DE" sz="1400" kern="0" dirty="0">
                <a:latin typeface="+mn-lt"/>
              </a:rPr>
              <a:t> </a:t>
            </a:r>
            <a:r>
              <a:rPr lang="de-DE" sz="1400" kern="0" dirty="0" err="1">
                <a:latin typeface="+mn-lt"/>
              </a:rPr>
              <a:t>call</a:t>
            </a:r>
            <a:r>
              <a:rPr lang="de-DE" sz="1400" kern="0" dirty="0">
                <a:latin typeface="+mn-lt"/>
              </a:rPr>
              <a:t> </a:t>
            </a:r>
            <a:r>
              <a:rPr lang="de-DE" sz="1400" kern="0" dirty="0" err="1">
                <a:latin typeface="+mn-lt"/>
              </a:rPr>
              <a:t>forwarding</a:t>
            </a:r>
            <a:endParaRPr lang="de-DE" sz="1400" kern="0" dirty="0">
              <a:latin typeface="+mn-lt"/>
            </a:endParaRPr>
          </a:p>
          <a:p>
            <a:pPr lvl="2">
              <a:spcBef>
                <a:spcPts val="0"/>
              </a:spcBef>
              <a:spcAft>
                <a:spcPts val="0"/>
              </a:spcAft>
              <a:defRPr/>
            </a:pPr>
            <a:r>
              <a:rPr lang="de-DE" sz="1400" kern="0" dirty="0">
                <a:latin typeface="+mn-lt"/>
              </a:rPr>
              <a:t>Adhoc group informing about important events</a:t>
            </a:r>
          </a:p>
          <a:p>
            <a:pPr lvl="2">
              <a:spcBef>
                <a:spcPts val="0"/>
              </a:spcBef>
              <a:spcAft>
                <a:spcPts val="0"/>
              </a:spcAft>
              <a:defRPr/>
            </a:pPr>
            <a:r>
              <a:rPr lang="de-DE" sz="1400" kern="0" dirty="0" err="1">
                <a:latin typeface="+mn-lt"/>
              </a:rPr>
              <a:t>Architecture</a:t>
            </a:r>
            <a:r>
              <a:rPr lang="de-DE" sz="1400" kern="0" dirty="0">
                <a:latin typeface="+mn-lt"/>
              </a:rPr>
              <a:t> </a:t>
            </a:r>
            <a:r>
              <a:rPr lang="de-DE" sz="1400" kern="0" dirty="0" err="1">
                <a:latin typeface="+mn-lt"/>
              </a:rPr>
              <a:t>and</a:t>
            </a:r>
            <a:r>
              <a:rPr lang="de-DE" sz="1400" kern="0" dirty="0">
                <a:latin typeface="+mn-lt"/>
              </a:rPr>
              <a:t> </a:t>
            </a:r>
            <a:r>
              <a:rPr lang="de-DE" sz="1400" kern="0" dirty="0" err="1">
                <a:latin typeface="+mn-lt"/>
              </a:rPr>
              <a:t>procedures</a:t>
            </a:r>
            <a:r>
              <a:rPr lang="de-DE" sz="1400" kern="0" dirty="0">
                <a:latin typeface="+mn-lt"/>
              </a:rPr>
              <a:t> </a:t>
            </a:r>
            <a:r>
              <a:rPr lang="de-DE" sz="1400" kern="0" dirty="0" err="1">
                <a:latin typeface="+mn-lt"/>
              </a:rPr>
              <a:t>to</a:t>
            </a:r>
            <a:r>
              <a:rPr lang="de-DE" sz="1400" kern="0" dirty="0">
                <a:latin typeface="+mn-lt"/>
              </a:rPr>
              <a:t> </a:t>
            </a:r>
            <a:r>
              <a:rPr lang="de-DE" sz="1400" kern="0" dirty="0" err="1">
                <a:latin typeface="+mn-lt"/>
              </a:rPr>
              <a:t>provide</a:t>
            </a:r>
            <a:r>
              <a:rPr lang="de-DE" sz="1400" kern="0" dirty="0">
                <a:latin typeface="+mn-lt"/>
              </a:rPr>
              <a:t> </a:t>
            </a:r>
            <a:r>
              <a:rPr lang="de-DE" sz="1400" kern="0" dirty="0" err="1">
                <a:latin typeface="+mn-lt"/>
              </a:rPr>
              <a:t>the</a:t>
            </a:r>
            <a:r>
              <a:rPr lang="de-DE" sz="1400" kern="0" dirty="0">
                <a:latin typeface="+mn-lt"/>
              </a:rPr>
              <a:t> </a:t>
            </a:r>
            <a:r>
              <a:rPr lang="de-DE" sz="1400" kern="0" dirty="0" err="1">
                <a:latin typeface="+mn-lt"/>
              </a:rPr>
              <a:t>call</a:t>
            </a:r>
            <a:r>
              <a:rPr lang="de-DE" sz="1400" kern="0" dirty="0">
                <a:latin typeface="+mn-lt"/>
              </a:rPr>
              <a:t> </a:t>
            </a:r>
            <a:r>
              <a:rPr lang="de-DE" sz="1400" kern="0" dirty="0" err="1">
                <a:latin typeface="+mn-lt"/>
              </a:rPr>
              <a:t>status</a:t>
            </a:r>
            <a:endParaRPr lang="de-DE" sz="1400" kern="0" dirty="0">
              <a:latin typeface="+mn-lt"/>
            </a:endParaRPr>
          </a:p>
          <a:p>
            <a:pPr lvl="2">
              <a:spcBef>
                <a:spcPts val="0"/>
              </a:spcBef>
              <a:spcAft>
                <a:spcPts val="0"/>
              </a:spcAft>
              <a:defRPr/>
            </a:pPr>
            <a:r>
              <a:rPr lang="de-DE" sz="1400" kern="0" dirty="0">
                <a:latin typeface="+mn-lt"/>
              </a:rPr>
              <a:t>MC </a:t>
            </a:r>
            <a:r>
              <a:rPr lang="de-DE" sz="1400" kern="0" dirty="0" err="1">
                <a:latin typeface="+mn-lt"/>
              </a:rPr>
              <a:t>gateway</a:t>
            </a:r>
            <a:r>
              <a:rPr lang="de-DE" sz="1400" kern="0" dirty="0">
                <a:latin typeface="+mn-lt"/>
              </a:rPr>
              <a:t> UE (</a:t>
            </a:r>
            <a:r>
              <a:rPr lang="de-DE" sz="1400" kern="0" dirty="0" err="1">
                <a:latin typeface="+mn-lt"/>
              </a:rPr>
              <a:t>migration</a:t>
            </a:r>
            <a:r>
              <a:rPr lang="de-DE" sz="1400" kern="0" dirty="0">
                <a:latin typeface="+mn-lt"/>
              </a:rPr>
              <a:t>, </a:t>
            </a:r>
            <a:r>
              <a:rPr lang="de-DE" sz="1400" kern="0" dirty="0" err="1">
                <a:latin typeface="+mn-lt"/>
              </a:rPr>
              <a:t>interconnection</a:t>
            </a:r>
            <a:r>
              <a:rPr lang="de-DE" sz="1400" kern="0" dirty="0">
                <a:latin typeface="+mn-lt"/>
              </a:rPr>
              <a:t>, multiple </a:t>
            </a:r>
            <a:r>
              <a:rPr lang="de-DE" sz="1400" kern="0" dirty="0" err="1">
                <a:latin typeface="+mn-lt"/>
              </a:rPr>
              <a:t>gateway</a:t>
            </a:r>
            <a:r>
              <a:rPr lang="de-DE" sz="1400" kern="0" dirty="0">
                <a:latin typeface="+mn-lt"/>
              </a:rPr>
              <a:t> UEs </a:t>
            </a:r>
            <a:r>
              <a:rPr lang="de-DE" sz="1400" kern="0" dirty="0" err="1">
                <a:latin typeface="+mn-lt"/>
              </a:rPr>
              <a:t>support</a:t>
            </a:r>
            <a:r>
              <a:rPr lang="de-DE" sz="1400" kern="0" dirty="0">
                <a:latin typeface="+mn-lt"/>
              </a:rPr>
              <a:t>)</a:t>
            </a:r>
          </a:p>
          <a:p>
            <a:pPr lvl="2">
              <a:spcBef>
                <a:spcPts val="0"/>
              </a:spcBef>
              <a:spcAft>
                <a:spcPts val="0"/>
              </a:spcAft>
              <a:defRPr/>
            </a:pPr>
            <a:r>
              <a:rPr lang="de-DE" sz="1400" kern="0" dirty="0" err="1">
                <a:latin typeface="+mn-lt"/>
              </a:rPr>
              <a:t>Resolving</a:t>
            </a:r>
            <a:r>
              <a:rPr lang="de-DE" sz="1400" kern="0" dirty="0">
                <a:latin typeface="+mn-lt"/>
              </a:rPr>
              <a:t> open </a:t>
            </a:r>
            <a:r>
              <a:rPr lang="de-DE" sz="1400" kern="0" dirty="0" err="1">
                <a:latin typeface="+mn-lt"/>
              </a:rPr>
              <a:t>issues</a:t>
            </a:r>
            <a:r>
              <a:rPr lang="de-DE" sz="1400" kern="0" dirty="0">
                <a:latin typeface="+mn-lt"/>
              </a:rPr>
              <a:t> </a:t>
            </a:r>
            <a:r>
              <a:rPr lang="de-DE" sz="1400" kern="0" dirty="0" err="1">
                <a:latin typeface="+mn-lt"/>
              </a:rPr>
              <a:t>from</a:t>
            </a:r>
            <a:r>
              <a:rPr lang="de-DE" sz="1400" kern="0" dirty="0">
                <a:latin typeface="+mn-lt"/>
              </a:rPr>
              <a:t> </a:t>
            </a:r>
            <a:r>
              <a:rPr lang="de-DE" sz="1400" kern="0" dirty="0" err="1">
                <a:latin typeface="+mn-lt"/>
              </a:rPr>
              <a:t>previous</a:t>
            </a:r>
            <a:r>
              <a:rPr lang="de-DE" sz="1400" kern="0" dirty="0">
                <a:latin typeface="+mn-lt"/>
              </a:rPr>
              <a:t> </a:t>
            </a:r>
            <a:r>
              <a:rPr lang="de-DE" sz="1400" kern="0" dirty="0" err="1">
                <a:latin typeface="+mn-lt"/>
              </a:rPr>
              <a:t>releases</a:t>
            </a:r>
            <a:endParaRPr lang="de-DE" sz="1400" kern="0" dirty="0">
              <a:latin typeface="+mn-lt"/>
            </a:endParaRPr>
          </a:p>
          <a:p>
            <a:pPr lvl="2">
              <a:spcBef>
                <a:spcPts val="0"/>
              </a:spcBef>
              <a:spcAft>
                <a:spcPts val="0"/>
              </a:spcAft>
              <a:defRPr/>
            </a:pPr>
            <a:endParaRPr lang="de-DE" sz="1200" kern="0" dirty="0">
              <a:latin typeface="+mn-lt"/>
            </a:endParaRPr>
          </a:p>
        </p:txBody>
      </p:sp>
    </p:spTree>
    <p:extLst>
      <p:ext uri="{BB962C8B-B14F-4D97-AF65-F5344CB8AC3E}">
        <p14:creationId xmlns:p14="http://schemas.microsoft.com/office/powerpoint/2010/main" val="4045095214"/>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7E1DC1-34B6-F5AE-D4B3-87A13A010B99}"/>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27905ECC-73E7-8369-A11C-A1E34B58A433}"/>
              </a:ext>
            </a:extLst>
          </p:cNvPr>
          <p:cNvSpPr>
            <a:spLocks noGrp="1"/>
          </p:cNvSpPr>
          <p:nvPr>
            <p:ph type="title"/>
          </p:nvPr>
        </p:nvSpPr>
        <p:spPr>
          <a:xfrm>
            <a:off x="1146631" y="157889"/>
            <a:ext cx="9103784" cy="982133"/>
          </a:xfrm>
        </p:spPr>
        <p:txBody>
          <a:bodyPr/>
          <a:lstStyle/>
          <a:p>
            <a:r>
              <a:rPr lang="en-GB" altLang="en-US" b="1" dirty="0" err="1"/>
              <a:t>MultiHop</a:t>
            </a:r>
            <a:r>
              <a:rPr lang="en-GB" altLang="en-US" b="1" dirty="0"/>
              <a:t>-MC</a:t>
            </a:r>
          </a:p>
        </p:txBody>
      </p:sp>
      <p:graphicFrame>
        <p:nvGraphicFramePr>
          <p:cNvPr id="4" name="Table 3">
            <a:extLst>
              <a:ext uri="{FF2B5EF4-FFF2-40B4-BE49-F238E27FC236}">
                <a16:creationId xmlns:a16="http://schemas.microsoft.com/office/drawing/2014/main" id="{D4B874DD-1129-5841-EE9A-789C03FD8D7D}"/>
              </a:ext>
            </a:extLst>
          </p:cNvPr>
          <p:cNvGraphicFramePr>
            <a:graphicFrameLocks noGrp="1"/>
          </p:cNvGraphicFramePr>
          <p:nvPr>
            <p:extLst>
              <p:ext uri="{D42A27DB-BD31-4B8C-83A1-F6EECF244321}">
                <p14:modId xmlns:p14="http://schemas.microsoft.com/office/powerpoint/2010/main" val="4058271170"/>
              </p:ext>
            </p:extLst>
          </p:nvPr>
        </p:nvGraphicFramePr>
        <p:xfrm>
          <a:off x="363724" y="1481667"/>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1576627213"/>
                    </a:ext>
                  </a:extLst>
                </a:gridCol>
                <a:gridCol w="5809706">
                  <a:extLst>
                    <a:ext uri="{9D8B030D-6E8A-4147-A177-3AD203B41FA5}">
                      <a16:colId xmlns:a16="http://schemas.microsoft.com/office/drawing/2014/main" val="676005560"/>
                    </a:ext>
                  </a:extLst>
                </a:gridCol>
                <a:gridCol w="1351280">
                  <a:extLst>
                    <a:ext uri="{9D8B030D-6E8A-4147-A177-3AD203B41FA5}">
                      <a16:colId xmlns:a16="http://schemas.microsoft.com/office/drawing/2014/main" val="964040497"/>
                    </a:ext>
                  </a:extLst>
                </a:gridCol>
                <a:gridCol w="1229360">
                  <a:extLst>
                    <a:ext uri="{9D8B030D-6E8A-4147-A177-3AD203B41FA5}">
                      <a16:colId xmlns:a16="http://schemas.microsoft.com/office/drawing/2014/main" val="2727879940"/>
                    </a:ext>
                  </a:extLst>
                </a:gridCol>
                <a:gridCol w="558800">
                  <a:extLst>
                    <a:ext uri="{9D8B030D-6E8A-4147-A177-3AD203B41FA5}">
                      <a16:colId xmlns:a16="http://schemas.microsoft.com/office/drawing/2014/main" val="2640818252"/>
                    </a:ext>
                  </a:extLst>
                </a:gridCol>
                <a:gridCol w="991409">
                  <a:extLst>
                    <a:ext uri="{9D8B030D-6E8A-4147-A177-3AD203B41FA5}">
                      <a16:colId xmlns:a16="http://schemas.microsoft.com/office/drawing/2014/main" val="587741203"/>
                    </a:ext>
                  </a:extLst>
                </a:gridCol>
                <a:gridCol w="717507">
                  <a:extLst>
                    <a:ext uri="{9D8B030D-6E8A-4147-A177-3AD203B41FA5}">
                      <a16:colId xmlns:a16="http://schemas.microsoft.com/office/drawing/2014/main" val="3383013376"/>
                    </a:ext>
                  </a:extLst>
                </a:gridCol>
              </a:tblGrid>
              <a:tr h="0">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2634864527"/>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1070030</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nSpc>
                          <a:spcPct val="115000"/>
                        </a:lnSpc>
                        <a:spcBef>
                          <a:spcPts val="100"/>
                        </a:spcBef>
                        <a:spcAft>
                          <a:spcPts val="100"/>
                        </a:spcAft>
                      </a:pPr>
                      <a:r>
                        <a:rPr lang="en-GB" sz="1200" b="0" kern="1200" dirty="0">
                          <a:solidFill>
                            <a:schemeClr val="dk1"/>
                          </a:solidFill>
                          <a:effectLst/>
                          <a:latin typeface="+mn-lt"/>
                          <a:ea typeface="+mn-ea"/>
                          <a:cs typeface="+mn-cs"/>
                        </a:rPr>
                        <a:t>Stage 2 for Mission Critical Services for UE-to-UE and UE-to-Network over multi-hop relay</a:t>
                      </a:r>
                      <a:endParaRPr lang="en-US" sz="1200" b="0" kern="1200" dirty="0">
                        <a:solidFill>
                          <a:schemeClr val="dk1"/>
                        </a:solidFill>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dirty="0" err="1">
                          <a:solidFill>
                            <a:schemeClr val="dk1"/>
                          </a:solidFill>
                          <a:effectLst/>
                          <a:latin typeface="+mn-lt"/>
                          <a:ea typeface="+mn-ea"/>
                          <a:cs typeface="+mn-cs"/>
                        </a:rPr>
                        <a:t>MultiHop</a:t>
                      </a:r>
                      <a:r>
                        <a:rPr lang="en-GB" sz="1200" b="0" kern="1200" dirty="0">
                          <a:solidFill>
                            <a:schemeClr val="dk1"/>
                          </a:solidFill>
                          <a:effectLst/>
                          <a:latin typeface="+mn-lt"/>
                          <a:ea typeface="+mn-ea"/>
                          <a:cs typeface="+mn-cs"/>
                        </a:rPr>
                        <a:t>-MC</a:t>
                      </a:r>
                      <a:endParaRPr lang="en-US" sz="1200" b="0" kern="1200" dirty="0">
                        <a:solidFill>
                          <a:schemeClr val="dk1"/>
                        </a:solidFill>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dk1"/>
                          </a:solidFill>
                          <a:latin typeface="+mn-lt"/>
                          <a:ea typeface="+mn-ea"/>
                          <a:cs typeface="+mn-cs"/>
                        </a:rPr>
                        <a:t>March-2026</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kern="1200" dirty="0">
                          <a:solidFill>
                            <a:schemeClr val="dk1"/>
                          </a:solidFill>
                          <a:latin typeface="+mn-lt"/>
                          <a:ea typeface="+mn-ea"/>
                          <a:cs typeface="+mn-cs"/>
                        </a:rPr>
                        <a:t>SP-250389</a:t>
                      </a:r>
                      <a:endParaRPr lang="en-GB" sz="1200" b="0" kern="1200" dirty="0">
                        <a:solidFill>
                          <a:schemeClr val="dk1"/>
                        </a:solidFill>
                        <a:latin typeface="+mn-lt"/>
                        <a:ea typeface="+mn-ea"/>
                        <a:cs typeface="+mn-cs"/>
                      </a:endParaRP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75%</a:t>
                      </a:r>
                    </a:p>
                  </a:txBody>
                  <a:tcPr marL="72000" marR="72000" marT="0" marB="0" anchor="ctr"/>
                </a:tc>
                <a:extLst>
                  <a:ext uri="{0D108BD9-81ED-4DB2-BD59-A6C34878D82A}">
                    <a16:rowId xmlns:a16="http://schemas.microsoft.com/office/drawing/2014/main" val="335850112"/>
                  </a:ext>
                </a:extLst>
              </a:tr>
            </a:tbl>
          </a:graphicData>
        </a:graphic>
      </p:graphicFrame>
      <p:sp>
        <p:nvSpPr>
          <p:cNvPr id="2" name="Content Placeholder 2">
            <a:extLst>
              <a:ext uri="{FF2B5EF4-FFF2-40B4-BE49-F238E27FC236}">
                <a16:creationId xmlns:a16="http://schemas.microsoft.com/office/drawing/2014/main" id="{EF9D3CD3-5221-7B7F-C2C3-9FBF8701E046}"/>
              </a:ext>
            </a:extLst>
          </p:cNvPr>
          <p:cNvSpPr txBox="1">
            <a:spLocks/>
          </p:cNvSpPr>
          <p:nvPr/>
        </p:nvSpPr>
        <p:spPr>
          <a:xfrm>
            <a:off x="363724" y="2320399"/>
            <a:ext cx="6599784" cy="4064000"/>
          </a:xfrm>
          <a:prstGeom prst="rect">
            <a:avLst/>
          </a:prstGeom>
        </p:spPr>
        <p:txBody>
          <a:bodyPr/>
          <a:lstStyle>
            <a:defPPr>
              <a:defRPr lang="en-GB"/>
            </a:defPPr>
            <a:lvl1pPr marL="342900" indent="-342900" algn="l" rtl="0" eaLnBrk="0" fontAlgn="base" hangingPunct="0">
              <a:spcBef>
                <a:spcPct val="20000"/>
              </a:spcBef>
              <a:spcAft>
                <a:spcPct val="0"/>
              </a:spcAft>
              <a:buBlip>
                <a:blip r:embed="rId2"/>
              </a:buBlip>
              <a:defRPr sz="2800"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mn-lt"/>
                <a:ea typeface="+mn-ea"/>
                <a:cs typeface="Arial" panose="020B060402020202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Arial" panose="020B060402020202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Arial" panose="020B060402020202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2514600" indent="-228600" algn="l" defTabSz="914400" rtl="0" eaLnBrk="0" fontAlgn="base" latinLnBrk="0" hangingPunct="0">
              <a:spcBef>
                <a:spcPct val="20000"/>
              </a:spcBef>
              <a:spcAft>
                <a:spcPct val="0"/>
              </a:spcAft>
              <a:buFont typeface="Arial" charset="0"/>
              <a:buChar char="»"/>
              <a:defRPr sz="1600" kern="1200">
                <a:solidFill>
                  <a:schemeClr val="tx1"/>
                </a:solidFill>
                <a:latin typeface="+mn-lt"/>
                <a:ea typeface="+mn-ea"/>
                <a:cs typeface="Arial" panose="020B0604020202020204" pitchFamily="34" charset="0"/>
              </a:defRPr>
            </a:lvl6pPr>
            <a:lvl7pPr marL="2971800" indent="-228600" algn="l" defTabSz="914400" rtl="0" eaLnBrk="0" fontAlgn="base" latinLnBrk="0" hangingPunct="0">
              <a:spcBef>
                <a:spcPct val="20000"/>
              </a:spcBef>
              <a:spcAft>
                <a:spcPct val="0"/>
              </a:spcAft>
              <a:buFont typeface="Arial" charset="0"/>
              <a:buChar char="»"/>
              <a:defRPr sz="1600" kern="1200">
                <a:solidFill>
                  <a:schemeClr val="tx1"/>
                </a:solidFill>
                <a:latin typeface="+mn-lt"/>
                <a:ea typeface="+mn-ea"/>
                <a:cs typeface="Arial" panose="020B0604020202020204" pitchFamily="34" charset="0"/>
              </a:defRPr>
            </a:lvl7pPr>
            <a:lvl8pPr marL="3429000" indent="-228600" algn="l" defTabSz="914400" rtl="0" eaLnBrk="0" fontAlgn="base" latinLnBrk="0" hangingPunct="0">
              <a:spcBef>
                <a:spcPct val="20000"/>
              </a:spcBef>
              <a:spcAft>
                <a:spcPct val="0"/>
              </a:spcAft>
              <a:buFont typeface="Arial" charset="0"/>
              <a:buChar char="»"/>
              <a:defRPr sz="1600" kern="1200">
                <a:solidFill>
                  <a:schemeClr val="tx1"/>
                </a:solidFill>
                <a:latin typeface="+mn-lt"/>
                <a:ea typeface="+mn-ea"/>
                <a:cs typeface="Arial" panose="020B0604020202020204" pitchFamily="34" charset="0"/>
              </a:defRPr>
            </a:lvl8pPr>
            <a:lvl9pPr marL="3886200" indent="-228600" algn="l" defTabSz="914400" rtl="0" eaLnBrk="0" fontAlgn="base" latinLnBrk="0" hangingPunct="0">
              <a:spcBef>
                <a:spcPct val="20000"/>
              </a:spcBef>
              <a:spcAft>
                <a:spcPct val="0"/>
              </a:spcAft>
              <a:buFont typeface="Arial" charset="0"/>
              <a:buChar char="»"/>
              <a:defRPr sz="1600" kern="1200">
                <a:solidFill>
                  <a:schemeClr val="tx1"/>
                </a:solidFill>
                <a:latin typeface="+mn-lt"/>
                <a:ea typeface="+mn-ea"/>
                <a:cs typeface="Arial" panose="020B0604020202020204" pitchFamily="34" charset="0"/>
              </a:defRPr>
            </a:lvl9pPr>
          </a:lstStyle>
          <a:p>
            <a:pPr>
              <a:spcBef>
                <a:spcPts val="0"/>
              </a:spcBef>
              <a:spcAft>
                <a:spcPts val="0"/>
              </a:spcAft>
              <a:defRPr/>
            </a:pPr>
            <a:r>
              <a:rPr lang="de-DE" altLang="de-DE" sz="2000" kern="0" dirty="0"/>
              <a:t>Progress since SA#107:</a:t>
            </a:r>
          </a:p>
          <a:p>
            <a:pPr lvl="1">
              <a:spcBef>
                <a:spcPts val="0"/>
              </a:spcBef>
              <a:spcAft>
                <a:spcPts val="0"/>
              </a:spcAft>
              <a:defRPr/>
            </a:pPr>
            <a:r>
              <a:rPr lang="en-US" altLang="zh-CN" sz="1600" kern="0" dirty="0"/>
              <a:t>Agreed 1 CR at SA6#66 for UE-to-network relay</a:t>
            </a:r>
          </a:p>
          <a:p>
            <a:pPr lvl="1">
              <a:spcBef>
                <a:spcPts val="0"/>
              </a:spcBef>
              <a:spcAft>
                <a:spcPts val="0"/>
              </a:spcAft>
              <a:defRPr/>
            </a:pPr>
            <a:r>
              <a:rPr lang="en-US" altLang="zh-CN" sz="1600" kern="0" dirty="0"/>
              <a:t>Agreed 2 CRs at SA6#66 for UE-to-UR relay</a:t>
            </a:r>
          </a:p>
          <a:p>
            <a:pPr lvl="1">
              <a:spcBef>
                <a:spcPts val="0"/>
              </a:spcBef>
              <a:spcAft>
                <a:spcPts val="0"/>
              </a:spcAft>
              <a:defRPr/>
            </a:pPr>
            <a:r>
              <a:rPr lang="en-US" altLang="zh-CN" sz="1600" kern="0" dirty="0"/>
              <a:t>No progress at SA6#67, one CR was postponed</a:t>
            </a:r>
          </a:p>
          <a:p>
            <a:pPr lvl="1">
              <a:spcBef>
                <a:spcPts val="0"/>
              </a:spcBef>
              <a:spcAft>
                <a:spcPts val="0"/>
              </a:spcAft>
              <a:defRPr/>
            </a:pPr>
            <a:endParaRPr lang="en-IN" altLang="zh-CN" sz="16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kern="0" dirty="0">
                <a:ea typeface="Malgun Gothic" panose="020B0503020000020004" pitchFamily="34" charset="-127"/>
              </a:rPr>
              <a:t>: </a:t>
            </a:r>
            <a:endParaRPr lang="de-DE" altLang="zh-CN" sz="2000" kern="0" dirty="0">
              <a:ea typeface="Malgun Gothic" panose="020B0503020000020004" pitchFamily="34" charset="-127"/>
            </a:endParaRPr>
          </a:p>
          <a:p>
            <a:pPr lvl="1">
              <a:spcBef>
                <a:spcPct val="0"/>
              </a:spcBef>
              <a:spcAft>
                <a:spcPts val="600"/>
              </a:spcAft>
            </a:pPr>
            <a:r>
              <a:rPr lang="en-US" sz="1600" kern="0" dirty="0"/>
              <a:t>No RAN dependencies</a:t>
            </a:r>
          </a:p>
        </p:txBody>
      </p:sp>
      <p:sp>
        <p:nvSpPr>
          <p:cNvPr id="3" name="Content Placeholder 7">
            <a:extLst>
              <a:ext uri="{FF2B5EF4-FFF2-40B4-BE49-F238E27FC236}">
                <a16:creationId xmlns:a16="http://schemas.microsoft.com/office/drawing/2014/main" id="{50440E44-34CC-28E9-EBBA-775007C80595}"/>
              </a:ext>
            </a:extLst>
          </p:cNvPr>
          <p:cNvSpPr txBox="1">
            <a:spLocks/>
          </p:cNvSpPr>
          <p:nvPr/>
        </p:nvSpPr>
        <p:spPr bwMode="auto">
          <a:xfrm>
            <a:off x="6975090" y="2320399"/>
            <a:ext cx="4853186"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2"/>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2"/>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lang="en-US" altLang="zh-CN" sz="1600" kern="0" dirty="0">
                <a:solidFill>
                  <a:prstClr val="black"/>
                </a:solidFill>
                <a:latin typeface="+mn-lt"/>
                <a:ea typeface="+mn-ea"/>
              </a:rPr>
              <a:t>None</a:t>
            </a:r>
            <a:endParaRPr lang="en-US" altLang="zh-CN" sz="1600" kern="0" dirty="0">
              <a:solidFill>
                <a:prstClr val="black"/>
              </a:solidFill>
              <a:latin typeface="+mn-lt"/>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ts val="0"/>
              </a:spcBef>
              <a:spcAft>
                <a:spcPts val="0"/>
              </a:spcAft>
              <a:defRPr/>
            </a:pPr>
            <a:r>
              <a:rPr lang="de-DE" sz="1600" kern="0" dirty="0">
                <a:latin typeface="+mn-lt"/>
              </a:rPr>
              <a:t>Investigate how to support a previously missed requirement in TS 22.261 clause 6.9.2.2. This is the only known open item. </a:t>
            </a:r>
          </a:p>
        </p:txBody>
      </p:sp>
    </p:spTree>
    <p:extLst>
      <p:ext uri="{BB962C8B-B14F-4D97-AF65-F5344CB8AC3E}">
        <p14:creationId xmlns:p14="http://schemas.microsoft.com/office/powerpoint/2010/main" val="1460427277"/>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695434-08FF-46D5-57C0-C19F2BEFC29F}"/>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35C4895B-908C-CFA2-D68A-3C7D98A3D255}"/>
              </a:ext>
            </a:extLst>
          </p:cNvPr>
          <p:cNvSpPr>
            <a:spLocks noGrp="1"/>
          </p:cNvSpPr>
          <p:nvPr>
            <p:ph type="title"/>
          </p:nvPr>
        </p:nvSpPr>
        <p:spPr>
          <a:xfrm>
            <a:off x="1146631" y="157889"/>
            <a:ext cx="9103784" cy="982133"/>
          </a:xfrm>
        </p:spPr>
        <p:txBody>
          <a:bodyPr/>
          <a:lstStyle/>
          <a:p>
            <a:r>
              <a:rPr lang="en-GB" altLang="en-US" b="1" dirty="0"/>
              <a:t>Metaverse_ph2-APP</a:t>
            </a:r>
          </a:p>
        </p:txBody>
      </p:sp>
      <p:graphicFrame>
        <p:nvGraphicFramePr>
          <p:cNvPr id="4" name="Table 3">
            <a:extLst>
              <a:ext uri="{FF2B5EF4-FFF2-40B4-BE49-F238E27FC236}">
                <a16:creationId xmlns:a16="http://schemas.microsoft.com/office/drawing/2014/main" id="{634B70DE-DB9E-32AE-0AEE-173DC580A024}"/>
              </a:ext>
            </a:extLst>
          </p:cNvPr>
          <p:cNvGraphicFramePr>
            <a:graphicFrameLocks noGrp="1"/>
          </p:cNvGraphicFramePr>
          <p:nvPr>
            <p:extLst>
              <p:ext uri="{D42A27DB-BD31-4B8C-83A1-F6EECF244321}">
                <p14:modId xmlns:p14="http://schemas.microsoft.com/office/powerpoint/2010/main" val="1639298974"/>
              </p:ext>
            </p:extLst>
          </p:nvPr>
        </p:nvGraphicFramePr>
        <p:xfrm>
          <a:off x="363724" y="1369987"/>
          <a:ext cx="11464552" cy="93393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1576627213"/>
                    </a:ext>
                  </a:extLst>
                </a:gridCol>
                <a:gridCol w="5809706">
                  <a:extLst>
                    <a:ext uri="{9D8B030D-6E8A-4147-A177-3AD203B41FA5}">
                      <a16:colId xmlns:a16="http://schemas.microsoft.com/office/drawing/2014/main" val="676005560"/>
                    </a:ext>
                  </a:extLst>
                </a:gridCol>
                <a:gridCol w="1351280">
                  <a:extLst>
                    <a:ext uri="{9D8B030D-6E8A-4147-A177-3AD203B41FA5}">
                      <a16:colId xmlns:a16="http://schemas.microsoft.com/office/drawing/2014/main" val="964040497"/>
                    </a:ext>
                  </a:extLst>
                </a:gridCol>
                <a:gridCol w="1229360">
                  <a:extLst>
                    <a:ext uri="{9D8B030D-6E8A-4147-A177-3AD203B41FA5}">
                      <a16:colId xmlns:a16="http://schemas.microsoft.com/office/drawing/2014/main" val="2727879940"/>
                    </a:ext>
                  </a:extLst>
                </a:gridCol>
                <a:gridCol w="558800">
                  <a:extLst>
                    <a:ext uri="{9D8B030D-6E8A-4147-A177-3AD203B41FA5}">
                      <a16:colId xmlns:a16="http://schemas.microsoft.com/office/drawing/2014/main" val="2640818252"/>
                    </a:ext>
                  </a:extLst>
                </a:gridCol>
                <a:gridCol w="991409">
                  <a:extLst>
                    <a:ext uri="{9D8B030D-6E8A-4147-A177-3AD203B41FA5}">
                      <a16:colId xmlns:a16="http://schemas.microsoft.com/office/drawing/2014/main" val="587741203"/>
                    </a:ext>
                  </a:extLst>
                </a:gridCol>
                <a:gridCol w="717507">
                  <a:extLst>
                    <a:ext uri="{9D8B030D-6E8A-4147-A177-3AD203B41FA5}">
                      <a16:colId xmlns:a16="http://schemas.microsoft.com/office/drawing/2014/main" val="3383013376"/>
                    </a:ext>
                  </a:extLst>
                </a:gridCol>
              </a:tblGrid>
              <a:tr h="0">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2634864527"/>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1070033</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nSpc>
                          <a:spcPct val="115000"/>
                        </a:lnSpc>
                        <a:spcBef>
                          <a:spcPts val="100"/>
                        </a:spcBef>
                        <a:spcAft>
                          <a:spcPts val="100"/>
                        </a:spcAft>
                      </a:pPr>
                      <a:r>
                        <a:rPr lang="en-GB" sz="1200" b="0" kern="1200" dirty="0">
                          <a:solidFill>
                            <a:schemeClr val="dk1"/>
                          </a:solidFill>
                          <a:effectLst/>
                          <a:latin typeface="+mn-lt"/>
                          <a:ea typeface="+mn-ea"/>
                          <a:cs typeface="+mn-cs"/>
                        </a:rPr>
                        <a:t>Stage 2 for mobile metaverse services Phase 2</a:t>
                      </a:r>
                      <a:endParaRPr lang="en-US" sz="1200" b="0" kern="1200" dirty="0">
                        <a:solidFill>
                          <a:schemeClr val="tx1"/>
                        </a:solidFill>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GB" sz="1200" b="0" kern="1200" dirty="0">
                          <a:solidFill>
                            <a:schemeClr val="dk1"/>
                          </a:solidFill>
                          <a:effectLst/>
                          <a:latin typeface="+mn-lt"/>
                          <a:ea typeface="+mn-ea"/>
                          <a:cs typeface="+mn-cs"/>
                        </a:rPr>
                        <a:t>Metaverse_Ph2-APP</a:t>
                      </a:r>
                      <a:endParaRPr lang="en-US" sz="1200" b="0" kern="1200" dirty="0">
                        <a:solidFill>
                          <a:schemeClr val="dk1"/>
                        </a:solidFill>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dk1"/>
                          </a:solidFill>
                          <a:latin typeface="+mn-lt"/>
                          <a:ea typeface="+mn-ea"/>
                          <a:cs typeface="+mn-cs"/>
                        </a:rPr>
                        <a:t>Dec-2025</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kern="1200" dirty="0">
                          <a:solidFill>
                            <a:schemeClr val="dk1"/>
                          </a:solidFill>
                          <a:latin typeface="+mn-lt"/>
                          <a:ea typeface="+mn-ea"/>
                          <a:cs typeface="+mn-cs"/>
                        </a:rPr>
                        <a:t>SP-250392</a:t>
                      </a:r>
                      <a:endParaRPr lang="en-GB" sz="1200" b="0" kern="1200" dirty="0">
                        <a:solidFill>
                          <a:schemeClr val="dk1"/>
                        </a:solidFill>
                        <a:latin typeface="+mn-lt"/>
                        <a:ea typeface="+mn-ea"/>
                        <a:cs typeface="+mn-cs"/>
                      </a:endParaRP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45%</a:t>
                      </a:r>
                    </a:p>
                  </a:txBody>
                  <a:tcPr marL="72000" marR="72000" marT="0" marB="0" anchor="ctr"/>
                </a:tc>
                <a:extLst>
                  <a:ext uri="{0D108BD9-81ED-4DB2-BD59-A6C34878D82A}">
                    <a16:rowId xmlns:a16="http://schemas.microsoft.com/office/drawing/2014/main" val="335850112"/>
                  </a:ext>
                </a:extLst>
              </a:tr>
            </a:tbl>
          </a:graphicData>
        </a:graphic>
      </p:graphicFrame>
      <p:sp>
        <p:nvSpPr>
          <p:cNvPr id="2" name="Content Placeholder 2">
            <a:extLst>
              <a:ext uri="{FF2B5EF4-FFF2-40B4-BE49-F238E27FC236}">
                <a16:creationId xmlns:a16="http://schemas.microsoft.com/office/drawing/2014/main" id="{CB164D3D-A50C-2E53-802E-908087B3B8D3}"/>
              </a:ext>
            </a:extLst>
          </p:cNvPr>
          <p:cNvSpPr txBox="1">
            <a:spLocks/>
          </p:cNvSpPr>
          <p:nvPr/>
        </p:nvSpPr>
        <p:spPr>
          <a:xfrm>
            <a:off x="363724" y="2418119"/>
            <a:ext cx="6599784" cy="3933820"/>
          </a:xfrm>
          <a:prstGeom prst="rect">
            <a:avLst/>
          </a:prstGeom>
        </p:spPr>
        <p:txBody>
          <a:bodyPr/>
          <a:lstStyle>
            <a:defPPr>
              <a:defRPr lang="en-GB"/>
            </a:defPPr>
            <a:lvl1pPr marL="342900" indent="-342900" algn="l" rtl="0" eaLnBrk="0" fontAlgn="base" hangingPunct="0">
              <a:spcBef>
                <a:spcPct val="20000"/>
              </a:spcBef>
              <a:spcAft>
                <a:spcPct val="0"/>
              </a:spcAft>
              <a:buBlip>
                <a:blip r:embed="rId2"/>
              </a:buBlip>
              <a:defRPr sz="2800"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mn-lt"/>
                <a:ea typeface="+mn-ea"/>
                <a:cs typeface="Arial" panose="020B060402020202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Arial" panose="020B060402020202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Arial" panose="020B060402020202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2514600" indent="-228600" algn="l" defTabSz="914400" rtl="0" eaLnBrk="0" fontAlgn="base" latinLnBrk="0" hangingPunct="0">
              <a:spcBef>
                <a:spcPct val="20000"/>
              </a:spcBef>
              <a:spcAft>
                <a:spcPct val="0"/>
              </a:spcAft>
              <a:buFont typeface="Arial" charset="0"/>
              <a:buChar char="»"/>
              <a:defRPr sz="1600" kern="1200">
                <a:solidFill>
                  <a:schemeClr val="tx1"/>
                </a:solidFill>
                <a:latin typeface="+mn-lt"/>
                <a:ea typeface="+mn-ea"/>
                <a:cs typeface="Arial" panose="020B0604020202020204" pitchFamily="34" charset="0"/>
              </a:defRPr>
            </a:lvl6pPr>
            <a:lvl7pPr marL="2971800" indent="-228600" algn="l" defTabSz="914400" rtl="0" eaLnBrk="0" fontAlgn="base" latinLnBrk="0" hangingPunct="0">
              <a:spcBef>
                <a:spcPct val="20000"/>
              </a:spcBef>
              <a:spcAft>
                <a:spcPct val="0"/>
              </a:spcAft>
              <a:buFont typeface="Arial" charset="0"/>
              <a:buChar char="»"/>
              <a:defRPr sz="1600" kern="1200">
                <a:solidFill>
                  <a:schemeClr val="tx1"/>
                </a:solidFill>
                <a:latin typeface="+mn-lt"/>
                <a:ea typeface="+mn-ea"/>
                <a:cs typeface="Arial" panose="020B0604020202020204" pitchFamily="34" charset="0"/>
              </a:defRPr>
            </a:lvl7pPr>
            <a:lvl8pPr marL="3429000" indent="-228600" algn="l" defTabSz="914400" rtl="0" eaLnBrk="0" fontAlgn="base" latinLnBrk="0" hangingPunct="0">
              <a:spcBef>
                <a:spcPct val="20000"/>
              </a:spcBef>
              <a:spcAft>
                <a:spcPct val="0"/>
              </a:spcAft>
              <a:buFont typeface="Arial" charset="0"/>
              <a:buChar char="»"/>
              <a:defRPr sz="1600" kern="1200">
                <a:solidFill>
                  <a:schemeClr val="tx1"/>
                </a:solidFill>
                <a:latin typeface="+mn-lt"/>
                <a:ea typeface="+mn-ea"/>
                <a:cs typeface="Arial" panose="020B0604020202020204" pitchFamily="34" charset="0"/>
              </a:defRPr>
            </a:lvl8pPr>
            <a:lvl9pPr marL="3886200" indent="-228600" algn="l" defTabSz="914400" rtl="0" eaLnBrk="0" fontAlgn="base" latinLnBrk="0" hangingPunct="0">
              <a:spcBef>
                <a:spcPct val="20000"/>
              </a:spcBef>
              <a:spcAft>
                <a:spcPct val="0"/>
              </a:spcAft>
              <a:buFont typeface="Arial" charset="0"/>
              <a:buChar char="»"/>
              <a:defRPr sz="1600" kern="1200">
                <a:solidFill>
                  <a:schemeClr val="tx1"/>
                </a:solidFill>
                <a:latin typeface="+mn-lt"/>
                <a:ea typeface="+mn-ea"/>
                <a:cs typeface="Arial" panose="020B0604020202020204" pitchFamily="34" charset="0"/>
              </a:defRPr>
            </a:lvl9pPr>
          </a:lstStyle>
          <a:p>
            <a:pPr>
              <a:spcBef>
                <a:spcPts val="0"/>
              </a:spcBef>
              <a:spcAft>
                <a:spcPts val="0"/>
              </a:spcAft>
              <a:defRPr/>
            </a:pPr>
            <a:r>
              <a:rPr lang="de-DE" altLang="de-DE" sz="2000" kern="0" dirty="0"/>
              <a:t>Progress since SA#107:</a:t>
            </a:r>
          </a:p>
          <a:p>
            <a:pPr lvl="1">
              <a:spcBef>
                <a:spcPts val="0"/>
              </a:spcBef>
              <a:spcAft>
                <a:spcPts val="0"/>
              </a:spcAft>
              <a:defRPr/>
            </a:pPr>
            <a:r>
              <a:rPr lang="en-US" altLang="zh-CN" sz="1600" kern="0" dirty="0"/>
              <a:t>In total 11 CRs are agreed</a:t>
            </a:r>
          </a:p>
          <a:p>
            <a:pPr lvl="1">
              <a:spcBef>
                <a:spcPts val="0"/>
              </a:spcBef>
              <a:spcAft>
                <a:spcPts val="0"/>
              </a:spcAft>
              <a:defRPr/>
            </a:pPr>
            <a:r>
              <a:rPr lang="en-US" altLang="zh-CN" sz="1600" kern="0" dirty="0"/>
              <a:t>Below are the topics which made progress :</a:t>
            </a:r>
          </a:p>
          <a:p>
            <a:pPr lvl="2">
              <a:spcBef>
                <a:spcPts val="0"/>
              </a:spcBef>
              <a:spcAft>
                <a:spcPts val="0"/>
              </a:spcAft>
              <a:defRPr/>
            </a:pPr>
            <a:r>
              <a:rPr lang="en-US" altLang="zh-CN" sz="1400" kern="0" dirty="0"/>
              <a:t>Spatial Anchor Group Management operations</a:t>
            </a:r>
          </a:p>
          <a:p>
            <a:pPr lvl="2">
              <a:spcBef>
                <a:spcPts val="0"/>
              </a:spcBef>
              <a:spcAft>
                <a:spcPts val="0"/>
              </a:spcAft>
              <a:defRPr/>
            </a:pPr>
            <a:r>
              <a:rPr lang="en-US" altLang="zh-CN" sz="1400" kern="0" dirty="0"/>
              <a:t>Enhancements to spatial anchor related information (state, expiry, associated name etc.)</a:t>
            </a:r>
          </a:p>
          <a:p>
            <a:pPr lvl="2">
              <a:spcBef>
                <a:spcPts val="0"/>
              </a:spcBef>
              <a:spcAft>
                <a:spcPts val="0"/>
              </a:spcAft>
              <a:defRPr/>
            </a:pPr>
            <a:r>
              <a:rPr lang="en-US" altLang="zh-CN" sz="1400" kern="0" dirty="0"/>
              <a:t>Digital assets permission management procedures</a:t>
            </a:r>
          </a:p>
          <a:p>
            <a:pPr lvl="2">
              <a:spcBef>
                <a:spcPts val="0"/>
              </a:spcBef>
              <a:spcAft>
                <a:spcPts val="0"/>
              </a:spcAft>
              <a:defRPr/>
            </a:pPr>
            <a:r>
              <a:rPr lang="en-US" altLang="zh-CN" sz="1400" kern="0" dirty="0"/>
              <a:t>Spatial map objects tracking </a:t>
            </a:r>
          </a:p>
          <a:p>
            <a:pPr lvl="1">
              <a:spcBef>
                <a:spcPts val="0"/>
              </a:spcBef>
              <a:spcAft>
                <a:spcPts val="0"/>
              </a:spcAft>
              <a:defRPr/>
            </a:pPr>
            <a:endParaRPr lang="en-IN" altLang="zh-CN" sz="16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kern="0" dirty="0">
                <a:ea typeface="Malgun Gothic" panose="020B0503020000020004" pitchFamily="34" charset="-127"/>
              </a:rPr>
              <a:t>: </a:t>
            </a:r>
            <a:endParaRPr lang="de-DE" altLang="zh-CN" sz="2000" kern="0" dirty="0">
              <a:ea typeface="Malgun Gothic" panose="020B0503020000020004" pitchFamily="34" charset="-127"/>
            </a:endParaRPr>
          </a:p>
          <a:p>
            <a:pPr lvl="1">
              <a:spcBef>
                <a:spcPct val="0"/>
              </a:spcBef>
              <a:spcAft>
                <a:spcPts val="600"/>
              </a:spcAft>
            </a:pPr>
            <a:r>
              <a:rPr lang="en-US" sz="1600" kern="0" dirty="0"/>
              <a:t>None</a:t>
            </a:r>
            <a:endParaRPr lang="en-US" sz="1400" kern="0" dirty="0"/>
          </a:p>
        </p:txBody>
      </p:sp>
      <p:sp>
        <p:nvSpPr>
          <p:cNvPr id="3" name="Content Placeholder 7">
            <a:extLst>
              <a:ext uri="{FF2B5EF4-FFF2-40B4-BE49-F238E27FC236}">
                <a16:creationId xmlns:a16="http://schemas.microsoft.com/office/drawing/2014/main" id="{1AD389ED-9A4F-F5E8-6297-6DB2B3F8B388}"/>
              </a:ext>
            </a:extLst>
          </p:cNvPr>
          <p:cNvSpPr txBox="1">
            <a:spLocks/>
          </p:cNvSpPr>
          <p:nvPr/>
        </p:nvSpPr>
        <p:spPr bwMode="auto">
          <a:xfrm>
            <a:off x="6975090" y="2418119"/>
            <a:ext cx="4853186" cy="393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2"/>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2"/>
              </a:buBlip>
              <a:tabLst/>
              <a:defRPr/>
            </a:pPr>
            <a:r>
              <a:rPr kumimoji="0" lang="en-US"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lang="en-US" altLang="zh-CN" sz="1600" kern="0" noProof="0" dirty="0">
                <a:solidFill>
                  <a:prstClr val="black"/>
                </a:solidFill>
                <a:latin typeface="Calibri"/>
                <a:ea typeface="+mn-ea"/>
              </a:rPr>
              <a:t>None</a:t>
            </a: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t>steps</a:t>
            </a:r>
            <a:r>
              <a:rPr lang="de-DE" altLang="zh-CN" sz="2000" dirty="0">
                <a:latin typeface="+mn-lt"/>
                <a:ea typeface="Malgun Gothic" panose="020B0503020000020004" pitchFamily="34" charset="-127"/>
              </a:rPr>
              <a:t>:</a:t>
            </a:r>
          </a:p>
          <a:p>
            <a:pPr lvl="1">
              <a:spcBef>
                <a:spcPts val="0"/>
              </a:spcBef>
              <a:spcAft>
                <a:spcPts val="0"/>
              </a:spcAft>
              <a:defRPr/>
            </a:pPr>
            <a:r>
              <a:rPr lang="de-DE" sz="1600" kern="0" dirty="0">
                <a:latin typeface="+mn-lt"/>
              </a:rPr>
              <a:t>Continue work on the pending objectives and completion of the same.</a:t>
            </a:r>
          </a:p>
        </p:txBody>
      </p:sp>
    </p:spTree>
    <p:extLst>
      <p:ext uri="{BB962C8B-B14F-4D97-AF65-F5344CB8AC3E}">
        <p14:creationId xmlns:p14="http://schemas.microsoft.com/office/powerpoint/2010/main" val="3535891739"/>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p:cNvSpPr>
          <p:nvPr>
            <p:ph type="title"/>
          </p:nvPr>
        </p:nvSpPr>
        <p:spPr>
          <a:xfrm>
            <a:off x="731904" y="2911969"/>
            <a:ext cx="10971213" cy="1143000"/>
          </a:xfrm>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altLang="fr-FR" sz="4000" b="1" dirty="0"/>
              <a:t>For TSG SA information and action</a:t>
            </a:r>
          </a:p>
        </p:txBody>
      </p:sp>
    </p:spTree>
    <p:extLst>
      <p:ext uri="{BB962C8B-B14F-4D97-AF65-F5344CB8AC3E}">
        <p14:creationId xmlns:p14="http://schemas.microsoft.com/office/powerpoint/2010/main" val="74084418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1175658" y="332085"/>
            <a:ext cx="9699171" cy="654972"/>
          </a:xfrm>
        </p:spPr>
        <p:txBody>
          <a:bodyPr/>
          <a:lstStyle/>
          <a:p>
            <a:r>
              <a:rPr lang="en-GB" altLang="fr-FR" b="1" dirty="0"/>
              <a:t>SA6 Rel-20 6G-study planning (1/6)</a:t>
            </a:r>
          </a:p>
        </p:txBody>
      </p:sp>
      <p:sp>
        <p:nvSpPr>
          <p:cNvPr id="3" name="Content Placeholder 2">
            <a:extLst>
              <a:ext uri="{FF2B5EF4-FFF2-40B4-BE49-F238E27FC236}">
                <a16:creationId xmlns:a16="http://schemas.microsoft.com/office/drawing/2014/main" id="{E1088E4D-8A37-A87B-871A-41CD644A54FB}"/>
              </a:ext>
            </a:extLst>
          </p:cNvPr>
          <p:cNvSpPr>
            <a:spLocks noGrp="1"/>
          </p:cNvSpPr>
          <p:nvPr>
            <p:ph idx="1"/>
          </p:nvPr>
        </p:nvSpPr>
        <p:spPr>
          <a:xfrm>
            <a:off x="368828" y="1373933"/>
            <a:ext cx="11509983" cy="4998945"/>
          </a:xfrm>
        </p:spPr>
        <p:txBody>
          <a:bodyPr/>
          <a:lstStyle/>
          <a:p>
            <a:pPr marL="354387" indent="-354387">
              <a:defRPr/>
            </a:pPr>
            <a:r>
              <a:rPr lang="en-IN" sz="2000" b="1" kern="100" dirty="0">
                <a:ea typeface="Aptos" panose="020B0004020202020204" pitchFamily="34" charset="0"/>
                <a:cs typeface="Times New Roman" panose="02020603050405020304" pitchFamily="18" charset="0"/>
              </a:rPr>
              <a:t>For information:</a:t>
            </a:r>
            <a:br>
              <a:rPr lang="en-IN" sz="2000" b="1" kern="100" dirty="0">
                <a:ea typeface="Aptos" panose="020B0004020202020204" pitchFamily="34" charset="0"/>
                <a:cs typeface="Times New Roman" panose="02020603050405020304" pitchFamily="18" charset="0"/>
              </a:rPr>
            </a:br>
            <a:r>
              <a:rPr lang="en-IN" sz="2000" b="1" kern="100" dirty="0">
                <a:ea typeface="Aptos" panose="020B0004020202020204" pitchFamily="34" charset="0"/>
                <a:cs typeface="Times New Roman" panose="02020603050405020304" pitchFamily="18" charset="0"/>
              </a:rPr>
              <a:t>at</a:t>
            </a:r>
            <a:r>
              <a:rPr lang="en-IN" sz="2000" b="1" kern="100" dirty="0">
                <a:effectLst/>
                <a:ea typeface="Aptos" panose="020B0004020202020204" pitchFamily="34" charset="0"/>
                <a:cs typeface="Times New Roman" panose="02020603050405020304" pitchFamily="18" charset="0"/>
              </a:rPr>
              <a:t> SA#107, the </a:t>
            </a:r>
            <a:r>
              <a:rPr lang="en-IN" sz="2000" b="1" dirty="0">
                <a:ea typeface="Times New Roman" panose="02020603050405020304" pitchFamily="18" charset="0"/>
              </a:rPr>
              <a:t>SA-chair asked for planning of the SA6-component of the 6G-study for Rel-20</a:t>
            </a:r>
          </a:p>
          <a:p>
            <a:pPr marL="0" indent="0">
              <a:buNone/>
              <a:defRPr/>
            </a:pPr>
            <a:endParaRPr lang="en-IN" sz="2000" b="1" dirty="0">
              <a:ea typeface="Times New Roman" panose="02020603050405020304" pitchFamily="18" charset="0"/>
            </a:endParaRPr>
          </a:p>
          <a:p>
            <a:pPr marL="811587" lvl="1" indent="-354387">
              <a:defRPr/>
            </a:pPr>
            <a:r>
              <a:rPr lang="en-IN" sz="2000" dirty="0">
                <a:solidFill>
                  <a:srgbClr val="FF0000"/>
                </a:solidFill>
                <a:ea typeface="Times New Roman" panose="02020603050405020304" pitchFamily="18" charset="0"/>
              </a:rPr>
              <a:t>Timeline / plan for SA6 Rel-20 6G-study:</a:t>
            </a:r>
          </a:p>
          <a:p>
            <a:pPr marL="1268787" lvl="2" indent="-354387">
              <a:defRPr/>
            </a:pPr>
            <a:r>
              <a:rPr lang="en-IN" sz="1800" dirty="0">
                <a:solidFill>
                  <a:srgbClr val="FF0000"/>
                </a:solidFill>
                <a:ea typeface="Times New Roman" panose="02020603050405020304" pitchFamily="18" charset="0"/>
              </a:rPr>
              <a:t>Discussion and presentation of Rel-20 SID(s) for 6G-study will take place from Q3-25.</a:t>
            </a:r>
            <a:br>
              <a:rPr lang="en-IN" sz="1800" dirty="0">
                <a:solidFill>
                  <a:srgbClr val="FF0000"/>
                </a:solidFill>
                <a:ea typeface="Times New Roman" panose="02020603050405020304" pitchFamily="18" charset="0"/>
              </a:rPr>
            </a:br>
            <a:r>
              <a:rPr lang="en-IN" sz="1800" dirty="0">
                <a:solidFill>
                  <a:srgbClr val="FF0000"/>
                </a:solidFill>
                <a:ea typeface="Times New Roman" panose="02020603050405020304" pitchFamily="18" charset="0"/>
              </a:rPr>
              <a:t>Similar approach as for Q1-25 on 5GA-work:</a:t>
            </a:r>
          </a:p>
          <a:p>
            <a:pPr marL="1725987" lvl="3" indent="-354387">
              <a:defRPr/>
            </a:pPr>
            <a:r>
              <a:rPr lang="en-IN" sz="1800" dirty="0">
                <a:solidFill>
                  <a:srgbClr val="FF0000"/>
                </a:solidFill>
                <a:ea typeface="Times New Roman" panose="02020603050405020304" pitchFamily="18" charset="0"/>
              </a:rPr>
              <a:t>A virtual workshop on June 25-26  (12.30 – 15.30 UTC) on Rel-20 6G SID(s) where companies express their views.</a:t>
            </a:r>
          </a:p>
          <a:p>
            <a:pPr marL="1725987" lvl="3" indent="-354387">
              <a:defRPr/>
            </a:pPr>
            <a:r>
              <a:rPr lang="en-IN" sz="1800" dirty="0">
                <a:solidFill>
                  <a:srgbClr val="FF0000"/>
                </a:solidFill>
                <a:ea typeface="Times New Roman" panose="02020603050405020304" pitchFamily="18" charset="0"/>
              </a:rPr>
              <a:t>SA6#68 in August where Rel-20 6G-SID(s) are discussed and agreed.</a:t>
            </a:r>
          </a:p>
          <a:p>
            <a:pPr marL="1268787" lvl="2" indent="-354387">
              <a:defRPr/>
            </a:pPr>
            <a:r>
              <a:rPr lang="en-IN" sz="1800" dirty="0">
                <a:solidFill>
                  <a:srgbClr val="FF0000"/>
                </a:solidFill>
                <a:ea typeface="Times New Roman" panose="02020603050405020304" pitchFamily="18" charset="0"/>
              </a:rPr>
              <a:t>Target to have approval of Rel-20 6G SID(s) at SA#109.</a:t>
            </a:r>
            <a:br>
              <a:rPr lang="en-IN" sz="1800" dirty="0">
                <a:solidFill>
                  <a:srgbClr val="FF0000"/>
                </a:solidFill>
                <a:ea typeface="Times New Roman" panose="02020603050405020304" pitchFamily="18" charset="0"/>
              </a:rPr>
            </a:br>
            <a:r>
              <a:rPr lang="en-US" altLang="en-US" sz="1800" dirty="0">
                <a:solidFill>
                  <a:srgbClr val="FF0000"/>
                </a:solidFill>
              </a:rPr>
              <a:t>SA6 can then start work on Rel-20 6G SID(s) in Q4-25.</a:t>
            </a:r>
          </a:p>
          <a:p>
            <a:pPr marL="1268787" lvl="2" indent="-354387">
              <a:defRPr/>
            </a:pPr>
            <a:r>
              <a:rPr lang="en-US" altLang="en-US" sz="1800" dirty="0">
                <a:solidFill>
                  <a:srgbClr val="FF0000"/>
                </a:solidFill>
              </a:rPr>
              <a:t>Content of SA6 work in Q4 will depend on whether the work is standalone or dependent on other WGs.</a:t>
            </a:r>
          </a:p>
          <a:p>
            <a:pPr marL="1268787" lvl="2" indent="-354387">
              <a:defRPr/>
            </a:pPr>
            <a:r>
              <a:rPr lang="en-IN" sz="1800" dirty="0">
                <a:solidFill>
                  <a:srgbClr val="FF0000"/>
                </a:solidFill>
                <a:ea typeface="Times New Roman" panose="02020603050405020304" pitchFamily="18" charset="0"/>
              </a:rPr>
              <a:t>The </a:t>
            </a:r>
            <a:r>
              <a:rPr lang="en-GB" sz="1800" dirty="0">
                <a:solidFill>
                  <a:srgbClr val="FF0000"/>
                </a:solidFill>
                <a:ea typeface="Times New Roman" panose="02020603050405020304" pitchFamily="18" charset="0"/>
              </a:rPr>
              <a:t>Rel-20 6G study item completion date is still not decided, Tentative completion is Q4-26 or Q1-27.</a:t>
            </a:r>
            <a:r>
              <a:rPr lang="en-IN" sz="1800" b="1" dirty="0">
                <a:ea typeface="Times New Roman" panose="02020603050405020304" pitchFamily="18" charset="0"/>
              </a:rPr>
              <a:t> </a:t>
            </a:r>
          </a:p>
          <a:p>
            <a:pPr marL="354387" indent="-354387">
              <a:defRPr/>
            </a:pPr>
            <a:endParaRPr lang="en-IN" sz="2000" b="1" dirty="0">
              <a:ea typeface="Times New Roman" panose="02020603050405020304" pitchFamily="18" charset="0"/>
            </a:endParaRPr>
          </a:p>
          <a:p>
            <a:pPr marL="354387" indent="-354387">
              <a:defRPr/>
            </a:pPr>
            <a:r>
              <a:rPr lang="en-IN" sz="2000" b="1" dirty="0">
                <a:ea typeface="Times New Roman" panose="02020603050405020304" pitchFamily="18" charset="0"/>
              </a:rPr>
              <a:t>The timeline / plan was discussed at SA6#66 and SA6#67 and the above was agreed at SA6#67</a:t>
            </a:r>
            <a:endParaRPr lang="en-IN" sz="1800" b="1" dirty="0">
              <a:ea typeface="Times New Roman" panose="02020603050405020304" pitchFamily="18" charset="0"/>
            </a:endParaRPr>
          </a:p>
          <a:p>
            <a:pPr marL="1268787" lvl="2" indent="-354387">
              <a:defRPr/>
            </a:pPr>
            <a:endParaRPr lang="en-GB" sz="1800" dirty="0">
              <a:solidFill>
                <a:srgbClr val="FF0000"/>
              </a:solidFill>
              <a:ea typeface="Times New Roman" panose="02020603050405020304" pitchFamily="18" charset="0"/>
            </a:endParaRPr>
          </a:p>
        </p:txBody>
      </p:sp>
    </p:spTree>
    <p:extLst>
      <p:ext uri="{BB962C8B-B14F-4D97-AF65-F5344CB8AC3E}">
        <p14:creationId xmlns:p14="http://schemas.microsoft.com/office/powerpoint/2010/main" val="1828523606"/>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2149876" y="281285"/>
            <a:ext cx="6181507" cy="654972"/>
          </a:xfrm>
        </p:spPr>
        <p:txBody>
          <a:bodyPr/>
          <a:lstStyle/>
          <a:p>
            <a:r>
              <a:rPr lang="en-GB" altLang="fr-FR" b="1" dirty="0"/>
              <a:t>CR packs for approval (2/6)</a:t>
            </a:r>
          </a:p>
        </p:txBody>
      </p:sp>
      <p:sp>
        <p:nvSpPr>
          <p:cNvPr id="19459" name="Content Placeholder 2"/>
          <p:cNvSpPr>
            <a:spLocks noGrp="1"/>
          </p:cNvSpPr>
          <p:nvPr>
            <p:ph idx="1"/>
          </p:nvPr>
        </p:nvSpPr>
        <p:spPr>
          <a:xfrm>
            <a:off x="361650" y="1236706"/>
            <a:ext cx="11223625" cy="5111842"/>
          </a:xfrm>
        </p:spPr>
        <p:txBody>
          <a:bodyPr/>
          <a:lstStyle/>
          <a:p>
            <a:r>
              <a:rPr lang="en-GB" altLang="fr-FR" sz="2000" dirty="0"/>
              <a:t> </a:t>
            </a:r>
            <a:r>
              <a:rPr lang="en-GB" altLang="fr-FR" sz="2400" b="1" dirty="0"/>
              <a:t>For Action: CR packs for Approval</a:t>
            </a:r>
            <a:endParaRPr lang="en-US" sz="2400" b="1" dirty="0"/>
          </a:p>
          <a:p>
            <a:pPr lvl="1"/>
            <a:r>
              <a:rPr lang="en-GB" sz="1600" b="1" dirty="0">
                <a:effectLst/>
                <a:ea typeface="Aptos" panose="020B0004020202020204" pitchFamily="34" charset="0"/>
                <a:cs typeface="Aptos" panose="020B0004020202020204" pitchFamily="34" charset="0"/>
              </a:rPr>
              <a:t>SP-250590	Rel-18 CRs to TS 23.434 for 5GFLS</a:t>
            </a:r>
            <a:endParaRPr lang="en-US" sz="1600" b="1" dirty="0">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SP-250591	Rel-18 CRs to TS 23554 for 5GMARCH_Ph2</a:t>
            </a:r>
            <a:endParaRPr lang="en-US" sz="1600" b="1" dirty="0">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SP-250592	Rel-19 CRs to TS 23.433, TS 23.434, and TS 23.558 for 5GSAT_Ph3_App</a:t>
            </a:r>
            <a:endParaRPr lang="en-US" sz="1600" b="1" dirty="0">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SP-250593	Rel-19 CRs to TS 23.482 for </a:t>
            </a:r>
            <a:r>
              <a:rPr lang="en-GB" sz="1600" b="1" dirty="0" err="1">
                <a:effectLst/>
                <a:ea typeface="Aptos" panose="020B0004020202020204" pitchFamily="34" charset="0"/>
                <a:cs typeface="Aptos" panose="020B0004020202020204" pitchFamily="34" charset="0"/>
              </a:rPr>
              <a:t>AIML_App</a:t>
            </a:r>
            <a:endParaRPr lang="en-US" sz="1600" b="1" dirty="0">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SP-250594	Rel-19 CRs to TS 23.222 for CAPIF, TEI19</a:t>
            </a:r>
            <a:endParaRPr lang="en-US" sz="1600" b="1" dirty="0">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SP-250595	Rel-18 CRs to TS 23.946 for CAPIF_EXT</a:t>
            </a:r>
            <a:endParaRPr lang="en-US" sz="1600" b="1" dirty="0">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SP-250596	Rel-19 CRs to TS 23.222 for CAPIF_Ph3</a:t>
            </a:r>
            <a:endParaRPr lang="en-US" sz="1600" b="1" dirty="0">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SP-250597	Rel-17 CRs to TS 23.558 for EDGEAPP, </a:t>
            </a:r>
            <a:r>
              <a:rPr lang="en-GB" sz="1600" b="1" dirty="0">
                <a:ea typeface="Aptos" panose="020B0004020202020204" pitchFamily="34" charset="0"/>
                <a:cs typeface="Aptos" panose="020B0004020202020204" pitchFamily="34" charset="0"/>
              </a:rPr>
              <a:t>EDGEAPP_Ph2</a:t>
            </a:r>
            <a:endParaRPr lang="en-US" sz="1600" b="1" dirty="0">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SP-250598	Rel-18 CRs to TS 23.958 for EDGEAPP_EXT</a:t>
            </a:r>
            <a:endParaRPr lang="en-US" sz="1600" b="1" dirty="0">
              <a:ea typeface="Aptos" panose="020B0004020202020204" pitchFamily="34" charset="0"/>
              <a:cs typeface="Aptos" panose="020B0004020202020204" pitchFamily="34" charset="0"/>
            </a:endParaRPr>
          </a:p>
        </p:txBody>
      </p:sp>
    </p:spTree>
    <p:extLst>
      <p:ext uri="{BB962C8B-B14F-4D97-AF65-F5344CB8AC3E}">
        <p14:creationId xmlns:p14="http://schemas.microsoft.com/office/powerpoint/2010/main" val="1606781768"/>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2373244" y="281285"/>
            <a:ext cx="6202447" cy="654972"/>
          </a:xfrm>
        </p:spPr>
        <p:txBody>
          <a:bodyPr/>
          <a:lstStyle/>
          <a:p>
            <a:r>
              <a:rPr lang="en-GB" altLang="fr-FR" b="1" dirty="0"/>
              <a:t>CR packs for approval (3/6)</a:t>
            </a:r>
          </a:p>
        </p:txBody>
      </p:sp>
      <p:sp>
        <p:nvSpPr>
          <p:cNvPr id="19459" name="Content Placeholder 2"/>
          <p:cNvSpPr>
            <a:spLocks noGrp="1"/>
          </p:cNvSpPr>
          <p:nvPr>
            <p:ph idx="1"/>
          </p:nvPr>
        </p:nvSpPr>
        <p:spPr>
          <a:xfrm>
            <a:off x="361650" y="1302017"/>
            <a:ext cx="11223625" cy="4814304"/>
          </a:xfrm>
        </p:spPr>
        <p:txBody>
          <a:bodyPr/>
          <a:lstStyle/>
          <a:p>
            <a:r>
              <a:rPr lang="en-GB" altLang="fr-FR" sz="2400" dirty="0"/>
              <a:t> </a:t>
            </a:r>
            <a:r>
              <a:rPr lang="en-GB" altLang="fr-FR" sz="2400" b="1" dirty="0"/>
              <a:t>For Action: CR packs for Approval</a:t>
            </a:r>
            <a:endParaRPr lang="en-US" sz="1800" dirty="0">
              <a:effectLst/>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SP-250600	Rel-19 CRs to TS 23.222 for EDGEAPP_Ph3</a:t>
            </a:r>
            <a:endParaRPr lang="en-US" sz="1600" b="1" dirty="0">
              <a:effectLst/>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SP-250601	Rel-19 CRs to TS23434 for </a:t>
            </a:r>
            <a:r>
              <a:rPr lang="en-GB" sz="1600" b="1" dirty="0" err="1">
                <a:effectLst/>
                <a:ea typeface="Aptos" panose="020B0004020202020204" pitchFamily="34" charset="0"/>
                <a:cs typeface="Aptos" panose="020B0004020202020204" pitchFamily="34" charset="0"/>
              </a:rPr>
              <a:t>eLSAPP</a:t>
            </a:r>
            <a:endParaRPr lang="en-US" sz="1600" b="1" dirty="0">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SP-250602	Rel-18 CRs to TS 23.282 and TS 23.283 for enh4MCPTT</a:t>
            </a:r>
            <a:endParaRPr lang="en-US" sz="1600" b="1" dirty="0">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SP-250603	Rel-19 CRs to TS 23.280, TS 23.281, TS 23.282 and TS 23.379 for </a:t>
            </a:r>
            <a:r>
              <a:rPr lang="en-GB" sz="1600" b="1" dirty="0" err="1">
                <a:effectLst/>
                <a:ea typeface="Aptos" panose="020B0004020202020204" pitchFamily="34" charset="0"/>
                <a:cs typeface="Aptos" panose="020B0004020202020204" pitchFamily="34" charset="0"/>
              </a:rPr>
              <a:t>enhMC</a:t>
            </a:r>
            <a:endParaRPr lang="en-US" sz="1600" b="1" dirty="0">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SP-250604	Rel-20 CRs to TS 23.281 and TS 23.289 for enhMC_Ph2-MC</a:t>
            </a:r>
            <a:endParaRPr lang="en-US" sz="1600" b="1" dirty="0">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SP-250605	Rel-19 CRs to TS 23.280, TS 23.281,TS 23.283, TS 23.289 </a:t>
            </a:r>
            <a:r>
              <a:rPr lang="en-GB" sz="1600" b="1" dirty="0" err="1">
                <a:effectLst/>
                <a:ea typeface="Aptos" panose="020B0004020202020204" pitchFamily="34" charset="0"/>
                <a:cs typeface="Aptos" panose="020B0004020202020204" pitchFamily="34" charset="0"/>
              </a:rPr>
              <a:t>amd</a:t>
            </a:r>
            <a:r>
              <a:rPr lang="en-GB" sz="1600" b="1" dirty="0">
                <a:effectLst/>
                <a:ea typeface="Aptos" panose="020B0004020202020204" pitchFamily="34" charset="0"/>
                <a:cs typeface="Aptos" panose="020B0004020202020204" pitchFamily="34" charset="0"/>
              </a:rPr>
              <a:t> TS 23.379 for FRMCS_Ph5</a:t>
            </a:r>
            <a:endParaRPr lang="en-US" sz="1600" b="1" dirty="0">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SP-250606	Rel-20 CRs to TS 23.280 and TS 23.283 for FRMCS_Ph6-MC</a:t>
            </a:r>
            <a:endParaRPr lang="en-US" sz="1600" b="1" dirty="0">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SP-250607	Rel-19 CRs to TS 23.180 and TS 23.289 for </a:t>
            </a:r>
            <a:r>
              <a:rPr lang="en-GB" sz="1600" b="1" dirty="0" err="1">
                <a:effectLst/>
                <a:ea typeface="Aptos" panose="020B0004020202020204" pitchFamily="34" charset="0"/>
                <a:cs typeface="Aptos" panose="020B0004020202020204" pitchFamily="34" charset="0"/>
              </a:rPr>
              <a:t>Generic_IOPS</a:t>
            </a:r>
            <a:endParaRPr lang="en-US" sz="1600" b="1" dirty="0">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SP-250608	Rel-18 CRs to TS 23.281, TS 23.282 and TS 23.379 for MC_AHGC</a:t>
            </a:r>
            <a:endParaRPr lang="en-US" sz="1600" b="1" dirty="0">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SP-250609	Rel-19 CRs to TS 23.280 for </a:t>
            </a:r>
            <a:r>
              <a:rPr lang="en-GB" sz="1600" b="1" dirty="0" err="1">
                <a:effectLst/>
                <a:ea typeface="Aptos" panose="020B0004020202020204" pitchFamily="34" charset="0"/>
                <a:cs typeface="Aptos" panose="020B0004020202020204" pitchFamily="34" charset="0"/>
              </a:rPr>
              <a:t>MCShAC</a:t>
            </a:r>
            <a:endParaRPr lang="en-US" sz="1600" b="1" dirty="0">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SP-250610	Rel-19 CRs to TS 23.437, TS 23.438 and TS 23.558 for </a:t>
            </a:r>
            <a:r>
              <a:rPr lang="en-GB" sz="1600" b="1" dirty="0" err="1">
                <a:effectLst/>
                <a:ea typeface="Aptos" panose="020B0004020202020204" pitchFamily="34" charset="0"/>
                <a:cs typeface="Aptos" panose="020B0004020202020204" pitchFamily="34" charset="0"/>
              </a:rPr>
              <a:t>Metaverse_App</a:t>
            </a:r>
            <a:endParaRPr lang="en-US" sz="1600" b="1" dirty="0">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SP-250611	Rel-20 CRs to TS 23.437 and TS 23.438 for Metaverse_Ph2-APP</a:t>
            </a:r>
            <a:endParaRPr lang="en-US" sz="1600" b="1" dirty="0">
              <a:effectLst/>
              <a:ea typeface="Aptos" panose="020B0004020202020204" pitchFamily="34" charset="0"/>
              <a:cs typeface="Aptos" panose="020B0004020202020204" pitchFamily="34" charset="0"/>
            </a:endParaRPr>
          </a:p>
          <a:p>
            <a:pPr lvl="1"/>
            <a:endParaRPr lang="en-US" sz="1800" b="1" dirty="0">
              <a:effectLst/>
              <a:ea typeface="Aptos" panose="020B0004020202020204" pitchFamily="34" charset="0"/>
              <a:cs typeface="Aptos" panose="020B0004020202020204" pitchFamily="34" charset="0"/>
            </a:endParaRPr>
          </a:p>
        </p:txBody>
      </p:sp>
    </p:spTree>
    <p:extLst>
      <p:ext uri="{BB962C8B-B14F-4D97-AF65-F5344CB8AC3E}">
        <p14:creationId xmlns:p14="http://schemas.microsoft.com/office/powerpoint/2010/main" val="3194980789"/>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A31F6B-CEB4-413F-91DD-A5FBDCC25EFB}"/>
            </a:ext>
          </a:extLst>
        </p:cNvPr>
        <p:cNvGrpSpPr/>
        <p:nvPr/>
      </p:nvGrpSpPr>
      <p:grpSpPr>
        <a:xfrm>
          <a:off x="0" y="0"/>
          <a:ext cx="0" cy="0"/>
          <a:chOff x="0" y="0"/>
          <a:chExt cx="0" cy="0"/>
        </a:xfrm>
      </p:grpSpPr>
      <p:sp>
        <p:nvSpPr>
          <p:cNvPr id="19458" name="Title 1">
            <a:extLst>
              <a:ext uri="{FF2B5EF4-FFF2-40B4-BE49-F238E27FC236}">
                <a16:creationId xmlns:a16="http://schemas.microsoft.com/office/drawing/2014/main" id="{84F64393-3948-0797-56E4-487B6B45A607}"/>
              </a:ext>
            </a:extLst>
          </p:cNvPr>
          <p:cNvSpPr>
            <a:spLocks noGrp="1"/>
          </p:cNvSpPr>
          <p:nvPr>
            <p:ph type="title"/>
          </p:nvPr>
        </p:nvSpPr>
        <p:spPr>
          <a:xfrm>
            <a:off x="2373244" y="281285"/>
            <a:ext cx="6202447" cy="654972"/>
          </a:xfrm>
        </p:spPr>
        <p:txBody>
          <a:bodyPr/>
          <a:lstStyle/>
          <a:p>
            <a:r>
              <a:rPr lang="en-GB" altLang="fr-FR" b="1" dirty="0"/>
              <a:t>CR packs for approval (4/6)</a:t>
            </a:r>
          </a:p>
        </p:txBody>
      </p:sp>
      <p:sp>
        <p:nvSpPr>
          <p:cNvPr id="19459" name="Content Placeholder 2">
            <a:extLst>
              <a:ext uri="{FF2B5EF4-FFF2-40B4-BE49-F238E27FC236}">
                <a16:creationId xmlns:a16="http://schemas.microsoft.com/office/drawing/2014/main" id="{95315B3D-CD39-04BF-0893-D1C0BD3B1516}"/>
              </a:ext>
            </a:extLst>
          </p:cNvPr>
          <p:cNvSpPr>
            <a:spLocks noGrp="1"/>
          </p:cNvSpPr>
          <p:nvPr>
            <p:ph idx="1"/>
          </p:nvPr>
        </p:nvSpPr>
        <p:spPr>
          <a:xfrm>
            <a:off x="361650" y="1302017"/>
            <a:ext cx="11223625" cy="4814304"/>
          </a:xfrm>
        </p:spPr>
        <p:txBody>
          <a:bodyPr/>
          <a:lstStyle/>
          <a:p>
            <a:r>
              <a:rPr lang="en-GB" altLang="fr-FR" sz="2400" dirty="0"/>
              <a:t> </a:t>
            </a:r>
            <a:r>
              <a:rPr lang="en-GB" altLang="fr-FR" sz="2400" b="1" dirty="0"/>
              <a:t>For Action: CR packs for Approval</a:t>
            </a:r>
            <a:endParaRPr lang="en-US" sz="1800" dirty="0">
              <a:effectLst/>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SP-250612	Rel-19 CRs to TS 23.392 for </a:t>
            </a:r>
            <a:r>
              <a:rPr lang="en-GB" sz="1600" b="1" dirty="0" err="1">
                <a:effectLst/>
                <a:ea typeface="Aptos" panose="020B0004020202020204" pitchFamily="34" charset="0"/>
                <a:cs typeface="Aptos" panose="020B0004020202020204" pitchFamily="34" charset="0"/>
              </a:rPr>
              <a:t>MMTel_App</a:t>
            </a:r>
            <a:endParaRPr lang="en-US" sz="1600" b="1" dirty="0">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SP-250613	Rel-20 CRs to TS 23.289 for </a:t>
            </a:r>
            <a:r>
              <a:rPr lang="en-GB" sz="1600" b="1" dirty="0" err="1">
                <a:effectLst/>
                <a:ea typeface="Aptos" panose="020B0004020202020204" pitchFamily="34" charset="0"/>
                <a:cs typeface="Aptos" panose="020B0004020202020204" pitchFamily="34" charset="0"/>
              </a:rPr>
              <a:t>MultiHop</a:t>
            </a:r>
            <a:r>
              <a:rPr lang="en-GB" sz="1600" b="1" dirty="0">
                <a:effectLst/>
                <a:ea typeface="Aptos" panose="020B0004020202020204" pitchFamily="34" charset="0"/>
                <a:cs typeface="Aptos" panose="020B0004020202020204" pitchFamily="34" charset="0"/>
              </a:rPr>
              <a:t>-MC</a:t>
            </a:r>
            <a:endParaRPr lang="en-US" sz="1600" b="1" dirty="0">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SP-250614	Rel-18 CRs to TS 23.542 for PINAPP</a:t>
            </a:r>
            <a:endParaRPr lang="en-US" sz="1600" b="1" dirty="0">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SP-250615	Rel-19 CRs to TS 23.434 for SEAL_Ph3</a:t>
            </a:r>
            <a:endParaRPr lang="en-US" sz="1600" b="1" dirty="0">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SP-250616	Rel-19 CRs to TS 23.433 for SEALDD_Ph2</a:t>
            </a:r>
            <a:endParaRPr lang="en-US" sz="1600" b="1" dirty="0">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SP-250617	Rel-19 CRs to TS 23.222 for SNAAPP</a:t>
            </a:r>
            <a:endParaRPr lang="en-US" sz="1600" b="1" dirty="0">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SP-250618	Rel-19 CRs to TS 23.434 for TEI19, SEAL</a:t>
            </a:r>
            <a:endParaRPr lang="en-US" sz="1600" b="1" dirty="0">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SP-250619	Rel-19 CRs to TS 23.436 for TEI19_ADAES</a:t>
            </a:r>
            <a:endParaRPr lang="en-US" sz="1600" b="1" dirty="0">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SP-250620	Rel-19 CRs to TS 23.255 for UASAPP_Ph3</a:t>
            </a:r>
            <a:endParaRPr lang="en-US" sz="1600" b="1" dirty="0">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SP-250621	Rel-19 CRs to TS 23.433 and TS 23.434 for XRM_Ph2_App</a:t>
            </a:r>
            <a:endParaRPr lang="en-US" sz="1600" b="1" dirty="0">
              <a:effectLst/>
              <a:ea typeface="Aptos" panose="020B0004020202020204" pitchFamily="34" charset="0"/>
              <a:cs typeface="Aptos" panose="020B0004020202020204" pitchFamily="34" charset="0"/>
            </a:endParaRPr>
          </a:p>
        </p:txBody>
      </p:sp>
    </p:spTree>
    <p:extLst>
      <p:ext uri="{BB962C8B-B14F-4D97-AF65-F5344CB8AC3E}">
        <p14:creationId xmlns:p14="http://schemas.microsoft.com/office/powerpoint/2010/main" val="2637426729"/>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360214" y="152398"/>
            <a:ext cx="10515600" cy="986357"/>
          </a:xfrm>
        </p:spPr>
        <p:txBody>
          <a:bodyPr/>
          <a:lstStyle/>
          <a:p>
            <a:r>
              <a:rPr lang="en-GB" altLang="fr-FR" b="1" dirty="0"/>
              <a:t>Specifications for information and approval (5/6)</a:t>
            </a:r>
          </a:p>
        </p:txBody>
      </p:sp>
      <p:sp>
        <p:nvSpPr>
          <p:cNvPr id="20483" name="Content Placeholder 2"/>
          <p:cNvSpPr>
            <a:spLocks noGrp="1"/>
          </p:cNvSpPr>
          <p:nvPr>
            <p:ph idx="1"/>
          </p:nvPr>
        </p:nvSpPr>
        <p:spPr>
          <a:xfrm>
            <a:off x="501843" y="1274246"/>
            <a:ext cx="11301595" cy="5024954"/>
          </a:xfrm>
        </p:spPr>
        <p:txBody>
          <a:bodyPr/>
          <a:lstStyle/>
          <a:p>
            <a:r>
              <a:rPr lang="en-GB" altLang="fr-FR" sz="2400" b="1" dirty="0"/>
              <a:t>For Information: Technical Reports/Specifications</a:t>
            </a:r>
          </a:p>
          <a:p>
            <a:pPr lvl="1"/>
            <a:r>
              <a:rPr lang="en-GB" sz="1600" b="1" dirty="0">
                <a:ea typeface="Aptos" panose="020B0004020202020204" pitchFamily="34" charset="0"/>
                <a:cs typeface="Aptos" panose="020B0004020202020204" pitchFamily="34" charset="0"/>
              </a:rPr>
              <a:t>SP-250589	</a:t>
            </a:r>
            <a:r>
              <a:rPr lang="en-GB" sz="1600" b="1" dirty="0">
                <a:effectLst/>
                <a:ea typeface="Aptos" panose="020B0004020202020204" pitchFamily="34" charset="0"/>
                <a:cs typeface="Aptos" panose="020B0004020202020204" pitchFamily="34" charset="0"/>
              </a:rPr>
              <a:t>Presentation of TR 23.700-35 v1.0.0 </a:t>
            </a:r>
            <a:r>
              <a:rPr lang="en-GB" sz="1600" b="1" dirty="0">
                <a:ea typeface="Aptos" panose="020B0004020202020204" pitchFamily="34" charset="0"/>
                <a:cs typeface="Aptos" panose="020B0004020202020204" pitchFamily="34" charset="0"/>
              </a:rPr>
              <a:t>“</a:t>
            </a:r>
            <a:r>
              <a:rPr lang="en-US" sz="1600" b="1" i="0" dirty="0">
                <a:solidFill>
                  <a:srgbClr val="212529"/>
                </a:solidFill>
                <a:effectLst/>
              </a:rPr>
              <a:t>Study on Service Enabler Architecture Layer (SEAL) Phase 4</a:t>
            </a:r>
            <a:r>
              <a:rPr lang="en-GB" sz="1600" b="1" dirty="0">
                <a:ea typeface="Aptos" panose="020B0004020202020204" pitchFamily="34" charset="0"/>
                <a:cs typeface="Aptos" panose="020B0004020202020204" pitchFamily="34" charset="0"/>
              </a:rPr>
              <a:t>” 			</a:t>
            </a:r>
            <a:r>
              <a:rPr lang="en-GB" sz="1600" b="1" dirty="0">
                <a:effectLst/>
                <a:ea typeface="Aptos" panose="020B0004020202020204" pitchFamily="34" charset="0"/>
                <a:cs typeface="Aptos" panose="020B0004020202020204" pitchFamily="34" charset="0"/>
              </a:rPr>
              <a:t>for information</a:t>
            </a:r>
            <a:endParaRPr lang="en-US" sz="1600" b="1" dirty="0">
              <a:effectLst/>
              <a:ea typeface="Aptos" panose="020B0004020202020204" pitchFamily="34" charset="0"/>
              <a:cs typeface="Aptos" panose="020B0004020202020204" pitchFamily="34" charset="0"/>
            </a:endParaRPr>
          </a:p>
          <a:p>
            <a:pPr lvl="1"/>
            <a:endParaRPr lang="en-IN" altLang="fr-FR" sz="1800" b="1" dirty="0">
              <a:solidFill>
                <a:srgbClr val="0000FF"/>
              </a:solidFill>
            </a:endParaRPr>
          </a:p>
          <a:p>
            <a:r>
              <a:rPr lang="en-GB" altLang="fr-FR" sz="2400" b="1" dirty="0"/>
              <a:t>For Action: Technical Reports/Specifications for Approval</a:t>
            </a:r>
          </a:p>
          <a:p>
            <a:pPr lvl="1"/>
            <a:r>
              <a:rPr lang="en-US" sz="1600" b="1" dirty="0">
                <a:effectLst/>
                <a:ea typeface="Aptos" panose="020B0004020202020204" pitchFamily="34" charset="0"/>
                <a:cs typeface="Aptos" panose="020B0004020202020204" pitchFamily="34" charset="0"/>
              </a:rPr>
              <a:t>None</a:t>
            </a:r>
          </a:p>
        </p:txBody>
      </p:sp>
    </p:spTree>
    <p:extLst>
      <p:ext uri="{BB962C8B-B14F-4D97-AF65-F5344CB8AC3E}">
        <p14:creationId xmlns:p14="http://schemas.microsoft.com/office/powerpoint/2010/main" val="13222533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94623-6CE2-EAA3-0967-A9437871746F}"/>
              </a:ext>
            </a:extLst>
          </p:cNvPr>
          <p:cNvSpPr>
            <a:spLocks noGrp="1"/>
          </p:cNvSpPr>
          <p:nvPr>
            <p:ph type="title"/>
          </p:nvPr>
        </p:nvSpPr>
        <p:spPr/>
        <p:txBody>
          <a:bodyPr/>
          <a:lstStyle/>
          <a:p>
            <a:r>
              <a:rPr lang="en-US" b="1" dirty="0"/>
              <a:t>Executive Summary</a:t>
            </a:r>
          </a:p>
        </p:txBody>
      </p:sp>
      <p:sp>
        <p:nvSpPr>
          <p:cNvPr id="3" name="Content Placeholder 2">
            <a:extLst>
              <a:ext uri="{FF2B5EF4-FFF2-40B4-BE49-F238E27FC236}">
                <a16:creationId xmlns:a16="http://schemas.microsoft.com/office/drawing/2014/main" id="{DF5979A1-654D-F17A-0230-A6C8D64C244E}"/>
              </a:ext>
            </a:extLst>
          </p:cNvPr>
          <p:cNvSpPr>
            <a:spLocks noGrp="1"/>
          </p:cNvSpPr>
          <p:nvPr>
            <p:ph idx="1"/>
          </p:nvPr>
        </p:nvSpPr>
        <p:spPr>
          <a:xfrm>
            <a:off x="647700" y="1104426"/>
            <a:ext cx="11544300" cy="5053163"/>
          </a:xfrm>
        </p:spPr>
        <p:txBody>
          <a:bodyPr/>
          <a:lstStyle/>
          <a:p>
            <a:r>
              <a:rPr lang="en-US" altLang="en-US" sz="2000" dirty="0"/>
              <a:t>Two meetings held in Q2 2025</a:t>
            </a:r>
          </a:p>
          <a:p>
            <a:pPr lvl="1"/>
            <a:r>
              <a:rPr lang="en-US" altLang="en-US" sz="1800" dirty="0"/>
              <a:t>SA6#66, 7 – 11 April  2025</a:t>
            </a:r>
          </a:p>
          <a:p>
            <a:pPr lvl="1"/>
            <a:r>
              <a:rPr lang="en-US" altLang="en-US" sz="1800" dirty="0"/>
              <a:t>SA6#67, 19 – 23 May  2025</a:t>
            </a:r>
          </a:p>
          <a:p>
            <a:r>
              <a:rPr lang="en-US" altLang="en-US" sz="2000" dirty="0"/>
              <a:t>Rel-15/Rel-16/Rel-17/Rel-18 activities</a:t>
            </a:r>
          </a:p>
          <a:p>
            <a:pPr lvl="1"/>
            <a:r>
              <a:rPr lang="en-GB" sz="1800" dirty="0"/>
              <a:t>42 CRs Agreed</a:t>
            </a:r>
            <a:endParaRPr lang="en-US" altLang="en-US" sz="1800" dirty="0">
              <a:highlight>
                <a:srgbClr val="FFFF00"/>
              </a:highlight>
            </a:endParaRPr>
          </a:p>
          <a:p>
            <a:r>
              <a:rPr lang="en-US" altLang="en-US" sz="2000" dirty="0"/>
              <a:t>Rel-19 activities</a:t>
            </a:r>
            <a:endParaRPr lang="en-GB" sz="2000" dirty="0"/>
          </a:p>
          <a:p>
            <a:pPr lvl="1"/>
            <a:r>
              <a:rPr lang="en-GB" sz="1800" dirty="0"/>
              <a:t>Alignments and cleanups in progress</a:t>
            </a:r>
          </a:p>
          <a:p>
            <a:pPr lvl="1"/>
            <a:r>
              <a:rPr lang="en-GB" sz="1800" dirty="0"/>
              <a:t>144 CRs Agreed</a:t>
            </a:r>
          </a:p>
          <a:p>
            <a:r>
              <a:rPr lang="en-US" altLang="en-US" sz="2000" dirty="0"/>
              <a:t>Rel-20 5GA activities</a:t>
            </a:r>
            <a:endParaRPr lang="en-GB" sz="2000" dirty="0"/>
          </a:p>
          <a:p>
            <a:pPr lvl="1"/>
            <a:r>
              <a:rPr lang="en-GB" sz="1800" dirty="0"/>
              <a:t>Work on Approved SIDs &amp; WIDs in progress</a:t>
            </a:r>
          </a:p>
          <a:p>
            <a:pPr lvl="1"/>
            <a:r>
              <a:rPr lang="en-GB" sz="1800" dirty="0"/>
              <a:t>21 CRs Agreed</a:t>
            </a:r>
          </a:p>
          <a:p>
            <a:pPr lvl="1"/>
            <a:r>
              <a:rPr lang="en-GB" sz="1800" dirty="0"/>
              <a:t>102 </a:t>
            </a:r>
            <a:r>
              <a:rPr lang="en-GB" sz="1800" dirty="0" err="1"/>
              <a:t>pCRs</a:t>
            </a:r>
            <a:r>
              <a:rPr lang="en-GB" sz="1800" dirty="0"/>
              <a:t> Approved</a:t>
            </a:r>
          </a:p>
          <a:p>
            <a:pPr lvl="1"/>
            <a:r>
              <a:rPr lang="en-GB" sz="1800" dirty="0"/>
              <a:t>2 revised SIDs Agreed</a:t>
            </a:r>
          </a:p>
          <a:p>
            <a:pPr lvl="1"/>
            <a:r>
              <a:rPr lang="en-GB" sz="1800" dirty="0"/>
              <a:t>6 new SIDs &amp; 1 new WID Agreed</a:t>
            </a:r>
          </a:p>
        </p:txBody>
      </p:sp>
    </p:spTree>
    <p:extLst>
      <p:ext uri="{BB962C8B-B14F-4D97-AF65-F5344CB8AC3E}">
        <p14:creationId xmlns:p14="http://schemas.microsoft.com/office/powerpoint/2010/main" val="308324996"/>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1528657" y="174165"/>
            <a:ext cx="9064310" cy="923221"/>
          </a:xfrm>
        </p:spPr>
        <p:txBody>
          <a:bodyPr/>
          <a:lstStyle/>
          <a:p>
            <a:r>
              <a:rPr lang="en-GB" altLang="fr-FR" b="1" dirty="0"/>
              <a:t>New and revised work &amp; study items (6/6)</a:t>
            </a:r>
          </a:p>
        </p:txBody>
      </p:sp>
      <p:sp>
        <p:nvSpPr>
          <p:cNvPr id="20483" name="Content Placeholder 2"/>
          <p:cNvSpPr>
            <a:spLocks noGrp="1"/>
          </p:cNvSpPr>
          <p:nvPr>
            <p:ph idx="1"/>
          </p:nvPr>
        </p:nvSpPr>
        <p:spPr>
          <a:xfrm>
            <a:off x="125786" y="1316849"/>
            <a:ext cx="11984251" cy="4879040"/>
          </a:xfrm>
        </p:spPr>
        <p:txBody>
          <a:bodyPr/>
          <a:lstStyle/>
          <a:p>
            <a:r>
              <a:rPr lang="en-GB" altLang="fr-FR" sz="2400" b="1" dirty="0"/>
              <a:t>For Action: Revised</a:t>
            </a:r>
            <a:r>
              <a:rPr lang="en-US" altLang="en-US" sz="2400" b="1" dirty="0"/>
              <a:t> SIDs/WIDs for Approval</a:t>
            </a:r>
          </a:p>
          <a:p>
            <a:pPr lvl="1"/>
            <a:r>
              <a:rPr lang="en-GB" sz="1600" b="1" dirty="0">
                <a:effectLst/>
                <a:ea typeface="Aptos" panose="020B0004020202020204" pitchFamily="34" charset="0"/>
                <a:cs typeface="Aptos" panose="020B0004020202020204" pitchFamily="34" charset="0"/>
              </a:rPr>
              <a:t>SP-250580	Revised SID on Discreet listening and monitoring of mission critical services Phase 2</a:t>
            </a:r>
            <a:endParaRPr lang="en-US" sz="1600" b="1" dirty="0">
              <a:effectLst/>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SP-250581	Revised SID on Logging and recording of mission critical services Phase 2</a:t>
            </a:r>
          </a:p>
          <a:p>
            <a:pPr lvl="1"/>
            <a:endParaRPr lang="en-US" altLang="fr-FR" sz="1600" b="1" dirty="0"/>
          </a:p>
          <a:p>
            <a:r>
              <a:rPr lang="en-GB" altLang="fr-FR" sz="2400" b="1" dirty="0"/>
              <a:t>For Action: New</a:t>
            </a:r>
            <a:r>
              <a:rPr lang="en-US" altLang="en-US" sz="2400" b="1" dirty="0"/>
              <a:t> SIDs/WIDs for Approval</a:t>
            </a:r>
          </a:p>
          <a:p>
            <a:pPr lvl="1"/>
            <a:r>
              <a:rPr lang="en-GB" sz="1600" b="1" dirty="0">
                <a:effectLst/>
                <a:ea typeface="Aptos" panose="020B0004020202020204" pitchFamily="34" charset="0"/>
                <a:cs typeface="Aptos" panose="020B0004020202020204" pitchFamily="34" charset="0"/>
              </a:rPr>
              <a:t>SP-250582	New SID on application enablement for Ambient IoT services</a:t>
            </a:r>
            <a:endParaRPr lang="en-US" sz="1600" b="1" dirty="0">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SP-250583	New SID on Application Enablement to support Energy Saving</a:t>
            </a:r>
            <a:endParaRPr lang="en-US" sz="1600" b="1" dirty="0">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SP-250584	New SID on Application User (app-user) Consent  </a:t>
            </a:r>
            <a:r>
              <a:rPr lang="en-GB" sz="1600" b="1" dirty="0">
                <a:solidFill>
                  <a:srgbClr val="FF0000"/>
                </a:solidFill>
                <a:ea typeface="Aptos" panose="020B0004020202020204" pitchFamily="34" charset="0"/>
                <a:cs typeface="Aptos" panose="020B0004020202020204" pitchFamily="34" charset="0"/>
              </a:rPr>
              <a:t>NOTE</a:t>
            </a:r>
            <a:endParaRPr lang="en-US" sz="1600" b="1" dirty="0">
              <a:solidFill>
                <a:srgbClr val="FF0000"/>
              </a:solidFill>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SP-250585	New SID on CAPIF Phase 4  </a:t>
            </a:r>
            <a:r>
              <a:rPr lang="en-GB" sz="1600" b="1" dirty="0">
                <a:solidFill>
                  <a:srgbClr val="FF0000"/>
                </a:solidFill>
                <a:ea typeface="Aptos" panose="020B0004020202020204" pitchFamily="34" charset="0"/>
                <a:cs typeface="Aptos" panose="020B0004020202020204" pitchFamily="34" charset="0"/>
              </a:rPr>
              <a:t>NOTE</a:t>
            </a:r>
            <a:endParaRPr lang="en-US" sz="1600" b="1" dirty="0">
              <a:solidFill>
                <a:srgbClr val="FF0000"/>
              </a:solidFill>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SP-250586	New SID on enhancements to application enablement for satellite access enabled 5G services</a:t>
            </a:r>
            <a:endParaRPr lang="en-US" sz="1600" b="1" dirty="0">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SP-250587	New SID on Utilization of Sensing Results for Vertical Applications</a:t>
            </a:r>
            <a:endParaRPr lang="en-US" sz="1600" b="1" dirty="0">
              <a:ea typeface="Aptos" panose="020B0004020202020204" pitchFamily="34" charset="0"/>
              <a:cs typeface="Aptos" panose="020B0004020202020204" pitchFamily="34" charset="0"/>
            </a:endParaRPr>
          </a:p>
          <a:p>
            <a:pPr lvl="1"/>
            <a:r>
              <a:rPr lang="en-GB" sz="1600" b="1" dirty="0">
                <a:effectLst/>
                <a:ea typeface="Aptos" panose="020B0004020202020204" pitchFamily="34" charset="0"/>
                <a:cs typeface="Aptos" panose="020B0004020202020204" pitchFamily="34" charset="0"/>
              </a:rPr>
              <a:t>SP-250588	New WID on Guidelines for Application Enablement usage and alignment with External Organizations</a:t>
            </a:r>
          </a:p>
          <a:p>
            <a:pPr lvl="1"/>
            <a:endParaRPr lang="en-GB" altLang="fr-FR" sz="1600" b="1" dirty="0"/>
          </a:p>
          <a:p>
            <a:r>
              <a:rPr lang="en-GB" altLang="fr-FR" sz="2400" b="1" dirty="0"/>
              <a:t>For Potential Action: Endorsed</a:t>
            </a:r>
            <a:r>
              <a:rPr lang="en-US" altLang="en-US" sz="2400" b="1" dirty="0"/>
              <a:t> SIDs/WIDs</a:t>
            </a:r>
          </a:p>
          <a:p>
            <a:pPr lvl="1"/>
            <a:r>
              <a:rPr lang="en-US" altLang="fr-FR" sz="1600" b="1" dirty="0"/>
              <a:t>None</a:t>
            </a:r>
          </a:p>
        </p:txBody>
      </p:sp>
      <p:sp>
        <p:nvSpPr>
          <p:cNvPr id="5" name="TextBox 4">
            <a:extLst>
              <a:ext uri="{FF2B5EF4-FFF2-40B4-BE49-F238E27FC236}">
                <a16:creationId xmlns:a16="http://schemas.microsoft.com/office/drawing/2014/main" id="{4C656427-BB07-AB00-F5AD-5A3EF6AA6FB8}"/>
              </a:ext>
            </a:extLst>
          </p:cNvPr>
          <p:cNvSpPr txBox="1"/>
          <p:nvPr/>
        </p:nvSpPr>
        <p:spPr>
          <a:xfrm>
            <a:off x="6389914" y="5659815"/>
            <a:ext cx="5676299" cy="646331"/>
          </a:xfrm>
          <a:prstGeom prst="rect">
            <a:avLst/>
          </a:prstGeom>
          <a:noFill/>
        </p:spPr>
        <p:txBody>
          <a:bodyPr wrap="square">
            <a:spAutoFit/>
          </a:bodyPr>
          <a:lstStyle/>
          <a:p>
            <a:r>
              <a:rPr lang="en-GB" altLang="fr-FR" sz="1800" b="1" dirty="0">
                <a:solidFill>
                  <a:srgbClr val="FF0000"/>
                </a:solidFill>
                <a:latin typeface="+mn-lt"/>
              </a:rPr>
              <a:t>NOTE:	The content of these SIDs is coordinated and the 	SIDs are expected approved as a package.</a:t>
            </a:r>
            <a:endParaRPr lang="en-US" sz="1800" b="1" dirty="0">
              <a:latin typeface="+mn-lt"/>
            </a:endParaRPr>
          </a:p>
        </p:txBody>
      </p:sp>
    </p:spTree>
    <p:extLst>
      <p:ext uri="{BB962C8B-B14F-4D97-AF65-F5344CB8AC3E}">
        <p14:creationId xmlns:p14="http://schemas.microsoft.com/office/powerpoint/2010/main" val="2706820255"/>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1136433" y="2050868"/>
            <a:ext cx="9052592" cy="2286000"/>
          </a:xfrm>
        </p:spPr>
        <p:txBody>
          <a:bodyPr/>
          <a:lstStyle/>
          <a:p>
            <a:pPr algn="ctr"/>
            <a:r>
              <a:rPr lang="en-GB" altLang="fr-FR" sz="4800" dirty="0"/>
              <a:t>Thank You</a:t>
            </a:r>
            <a:endParaRPr lang="en-GB" altLang="fr-FR" sz="1200" dirty="0">
              <a:latin typeface="Algerian" panose="04020705040A02060702" pitchFamily="82" charset="0"/>
            </a:endParaRPr>
          </a:p>
        </p:txBody>
      </p:sp>
    </p:spTree>
    <p:extLst>
      <p:ext uri="{BB962C8B-B14F-4D97-AF65-F5344CB8AC3E}">
        <p14:creationId xmlns:p14="http://schemas.microsoft.com/office/powerpoint/2010/main" val="2078828090"/>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94623-6CE2-EAA3-0967-A9437871746F}"/>
              </a:ext>
            </a:extLst>
          </p:cNvPr>
          <p:cNvSpPr>
            <a:spLocks noGrp="1"/>
          </p:cNvSpPr>
          <p:nvPr>
            <p:ph type="title"/>
          </p:nvPr>
        </p:nvSpPr>
        <p:spPr>
          <a:xfrm>
            <a:off x="651933" y="190500"/>
            <a:ext cx="9103784" cy="850528"/>
          </a:xfrm>
        </p:spPr>
        <p:txBody>
          <a:bodyPr/>
          <a:lstStyle/>
          <a:p>
            <a:r>
              <a:rPr lang="en-US" b="1" dirty="0"/>
              <a:t>Ongoing and upcoming topics</a:t>
            </a:r>
          </a:p>
        </p:txBody>
      </p:sp>
      <p:sp>
        <p:nvSpPr>
          <p:cNvPr id="3" name="Content Placeholder 2">
            <a:extLst>
              <a:ext uri="{FF2B5EF4-FFF2-40B4-BE49-F238E27FC236}">
                <a16:creationId xmlns:a16="http://schemas.microsoft.com/office/drawing/2014/main" id="{DF5979A1-654D-F17A-0230-A6C8D64C244E}"/>
              </a:ext>
            </a:extLst>
          </p:cNvPr>
          <p:cNvSpPr>
            <a:spLocks noGrp="1"/>
          </p:cNvSpPr>
          <p:nvPr>
            <p:ph idx="1"/>
          </p:nvPr>
        </p:nvSpPr>
        <p:spPr>
          <a:xfrm>
            <a:off x="647700" y="895555"/>
            <a:ext cx="11544300" cy="5474072"/>
          </a:xfrm>
        </p:spPr>
        <p:txBody>
          <a:bodyPr/>
          <a:lstStyle/>
          <a:p>
            <a:r>
              <a:rPr lang="en-US" altLang="en-US" sz="2400" dirty="0"/>
              <a:t>Release 19 Progress</a:t>
            </a:r>
          </a:p>
          <a:p>
            <a:pPr lvl="1"/>
            <a:r>
              <a:rPr lang="en-GB" sz="1800" dirty="0"/>
              <a:t>Alignment and clarifications performed. Some work is pending due to protocol details from SA3.</a:t>
            </a:r>
          </a:p>
          <a:p>
            <a:pPr lvl="1"/>
            <a:r>
              <a:rPr lang="en-GB" sz="1800" dirty="0"/>
              <a:t>Several of the outstanding Editor’s Notes resolved but the work is </a:t>
            </a:r>
            <a:r>
              <a:rPr lang="en-US" altLang="en-US" sz="1800" dirty="0"/>
              <a:t>not completed</a:t>
            </a:r>
            <a:r>
              <a:rPr lang="en-GB" sz="1800" dirty="0"/>
              <a:t>.</a:t>
            </a:r>
          </a:p>
          <a:p>
            <a:r>
              <a:rPr lang="en-US" altLang="en-US" sz="2400" dirty="0"/>
              <a:t>Release 20</a:t>
            </a:r>
          </a:p>
          <a:p>
            <a:pPr lvl="1"/>
            <a:r>
              <a:rPr lang="nb-NO" sz="1800" dirty="0"/>
              <a:t>The work on the approved </a:t>
            </a:r>
            <a:r>
              <a:rPr lang="en-US" sz="1800" dirty="0"/>
              <a:t>Rel-20 5GA SIDs / WIDs progress well</a:t>
            </a:r>
          </a:p>
          <a:p>
            <a:pPr lvl="1"/>
            <a:r>
              <a:rPr lang="en-US" sz="1800" dirty="0"/>
              <a:t>Several sessions held at SA6#66 and SA6#67 to seek agreement of the remaining SIDs / WIDs planned for 5GA.</a:t>
            </a:r>
          </a:p>
          <a:p>
            <a:r>
              <a:rPr lang="en-US" altLang="en-US" sz="2400" dirty="0"/>
              <a:t>Other topics</a:t>
            </a:r>
          </a:p>
          <a:p>
            <a:pPr lvl="1"/>
            <a:r>
              <a:rPr lang="en-US" altLang="en-US" sz="1800" dirty="0"/>
              <a:t>The work to remove Editor’s Notes in release-18 progress well but is not completed.</a:t>
            </a:r>
          </a:p>
          <a:p>
            <a:r>
              <a:rPr lang="en-US" altLang="en-US" sz="2400" dirty="0"/>
              <a:t>Meeting Schedule for next quarter</a:t>
            </a:r>
          </a:p>
          <a:p>
            <a:pPr lvl="1"/>
            <a:r>
              <a:rPr lang="en-US" altLang="en-US" sz="1800" dirty="0"/>
              <a:t>Two meetings will be held:</a:t>
            </a:r>
          </a:p>
          <a:p>
            <a:pPr lvl="2"/>
            <a:r>
              <a:rPr lang="en-US" altLang="en-US" sz="1600" dirty="0"/>
              <a:t>June – </a:t>
            </a:r>
            <a:r>
              <a:rPr lang="nb-NO" sz="1600" dirty="0"/>
              <a:t>vi</a:t>
            </a:r>
            <a:r>
              <a:rPr lang="en-US" sz="1600" dirty="0" err="1"/>
              <a:t>rtual</a:t>
            </a:r>
            <a:r>
              <a:rPr lang="en-US" sz="1600" dirty="0"/>
              <a:t> workshop on Rel-20 6G-study</a:t>
            </a:r>
          </a:p>
          <a:p>
            <a:pPr lvl="2"/>
            <a:r>
              <a:rPr lang="en-US" altLang="en-US" sz="1600" dirty="0"/>
              <a:t>August – SA6#68.</a:t>
            </a:r>
          </a:p>
        </p:txBody>
      </p:sp>
    </p:spTree>
    <p:extLst>
      <p:ext uri="{BB962C8B-B14F-4D97-AF65-F5344CB8AC3E}">
        <p14:creationId xmlns:p14="http://schemas.microsoft.com/office/powerpoint/2010/main" val="122818646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622016-CAE3-8F63-B68A-750665977F4E}"/>
              </a:ext>
            </a:extLst>
          </p:cNvPr>
          <p:cNvSpPr>
            <a:spLocks noGrp="1"/>
          </p:cNvSpPr>
          <p:nvPr>
            <p:ph type="title"/>
          </p:nvPr>
        </p:nvSpPr>
        <p:spPr/>
        <p:txBody>
          <a:bodyPr/>
          <a:lstStyle/>
          <a:p>
            <a:r>
              <a:rPr lang="nb-NO" b="1" dirty="0"/>
              <a:t>Planned V</a:t>
            </a:r>
            <a:r>
              <a:rPr lang="en-US" b="1" dirty="0" err="1"/>
              <a:t>irtual</a:t>
            </a:r>
            <a:r>
              <a:rPr lang="en-US" b="1" dirty="0"/>
              <a:t> workshop on Rel-20 6G-study </a:t>
            </a:r>
          </a:p>
        </p:txBody>
      </p:sp>
      <p:sp>
        <p:nvSpPr>
          <p:cNvPr id="3" name="Content Placeholder 2">
            <a:extLst>
              <a:ext uri="{FF2B5EF4-FFF2-40B4-BE49-F238E27FC236}">
                <a16:creationId xmlns:a16="http://schemas.microsoft.com/office/drawing/2014/main" id="{77564346-AA69-7907-9599-0421F5BFB701}"/>
              </a:ext>
            </a:extLst>
          </p:cNvPr>
          <p:cNvSpPr>
            <a:spLocks noGrp="1"/>
          </p:cNvSpPr>
          <p:nvPr>
            <p:ph idx="1"/>
          </p:nvPr>
        </p:nvSpPr>
        <p:spPr/>
        <p:txBody>
          <a:bodyPr/>
          <a:lstStyle/>
          <a:p>
            <a:r>
              <a:rPr lang="en-GB" altLang="fr-FR" sz="2400" b="1" dirty="0"/>
              <a:t>Meeting dates: 25 – 26 June 2025</a:t>
            </a:r>
          </a:p>
          <a:p>
            <a:pPr lvl="1"/>
            <a:r>
              <a:rPr lang="en-GB" altLang="fr-FR" sz="2000" dirty="0"/>
              <a:t>3 + 3 hours of online meetings</a:t>
            </a:r>
          </a:p>
          <a:p>
            <a:pPr lvl="1"/>
            <a:endParaRPr lang="en-GB" altLang="fr-FR" sz="2000" dirty="0"/>
          </a:p>
          <a:p>
            <a:r>
              <a:rPr lang="en-GB" altLang="fr-FR" sz="2400" b="1" dirty="0"/>
              <a:t>Intention</a:t>
            </a:r>
          </a:p>
          <a:p>
            <a:pPr lvl="1"/>
            <a:r>
              <a:rPr lang="en-GB" altLang="fr-FR" sz="2000" dirty="0"/>
              <a:t>Exchange of company views and thoughts on content of Rel-20 for 6G-study to aim for easier agreements of SID(s) on 6G-study at SA6#68</a:t>
            </a:r>
          </a:p>
          <a:p>
            <a:pPr lvl="1"/>
            <a:r>
              <a:rPr lang="en-IN" sz="2000" dirty="0">
                <a:effectLst/>
                <a:ea typeface="Aptos" panose="020B0004020202020204" pitchFamily="34" charset="0"/>
              </a:rPr>
              <a:t>Detailed </a:t>
            </a:r>
            <a:r>
              <a:rPr lang="en-IN" sz="2000" dirty="0">
                <a:ea typeface="Aptos" panose="020B0004020202020204" pitchFamily="34" charset="0"/>
              </a:rPr>
              <a:t>t</a:t>
            </a:r>
            <a:r>
              <a:rPr lang="en-IN" sz="2000" dirty="0">
                <a:ea typeface="Times New Roman" panose="02020603050405020304" pitchFamily="18" charset="0"/>
              </a:rPr>
              <a:t>imeline and plan for the SA6 Rel-20 6G-study</a:t>
            </a:r>
            <a:r>
              <a:rPr lang="en-IN" sz="2000" dirty="0">
                <a:ea typeface="Aptos" panose="020B0004020202020204" pitchFamily="34" charset="0"/>
              </a:rPr>
              <a:t> </a:t>
            </a:r>
            <a:r>
              <a:rPr lang="en-IN" sz="2000" dirty="0">
                <a:effectLst/>
                <a:ea typeface="Aptos" panose="020B0004020202020204" pitchFamily="34" charset="0"/>
              </a:rPr>
              <a:t>can be found on slide 25</a:t>
            </a:r>
            <a:endParaRPr lang="en-GB" altLang="fr-FR" sz="2000" dirty="0"/>
          </a:p>
        </p:txBody>
      </p:sp>
    </p:spTree>
    <p:extLst>
      <p:ext uri="{BB962C8B-B14F-4D97-AF65-F5344CB8AC3E}">
        <p14:creationId xmlns:p14="http://schemas.microsoft.com/office/powerpoint/2010/main" val="321160118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38F39-D6C0-C87C-76FF-A3222ED177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C085F10-8388-892A-6EDF-E56F6DF3A5BE}"/>
              </a:ext>
            </a:extLst>
          </p:cNvPr>
          <p:cNvSpPr>
            <a:spLocks noGrp="1"/>
          </p:cNvSpPr>
          <p:nvPr>
            <p:ph type="title"/>
          </p:nvPr>
        </p:nvSpPr>
        <p:spPr/>
        <p:txBody>
          <a:bodyPr/>
          <a:lstStyle/>
          <a:p>
            <a:r>
              <a:rPr lang="en-US" b="1" dirty="0"/>
              <a:t>SA6#66 Statistics</a:t>
            </a:r>
          </a:p>
        </p:txBody>
      </p:sp>
      <p:sp>
        <p:nvSpPr>
          <p:cNvPr id="3" name="Content Placeholder 2">
            <a:extLst>
              <a:ext uri="{FF2B5EF4-FFF2-40B4-BE49-F238E27FC236}">
                <a16:creationId xmlns:a16="http://schemas.microsoft.com/office/drawing/2014/main" id="{5EE9C429-5ABA-3845-6173-6D708CC86454}"/>
              </a:ext>
            </a:extLst>
          </p:cNvPr>
          <p:cNvSpPr>
            <a:spLocks noGrp="1"/>
          </p:cNvSpPr>
          <p:nvPr>
            <p:ph idx="1"/>
          </p:nvPr>
        </p:nvSpPr>
        <p:spPr/>
        <p:txBody>
          <a:bodyPr/>
          <a:lstStyle/>
          <a:p>
            <a:r>
              <a:rPr lang="en-GB" altLang="fr-FR" sz="2400" b="1" dirty="0"/>
              <a:t>Meeting dates: 7 – 11 April 2025</a:t>
            </a:r>
          </a:p>
          <a:p>
            <a:pPr lvl="1"/>
            <a:r>
              <a:rPr lang="en-GB" altLang="fr-FR" sz="2000" dirty="0"/>
              <a:t>5 quarters on Monday - Tuesday, 6 quarters on Wednesday, 4 quarters on Thursday - Friday</a:t>
            </a:r>
          </a:p>
          <a:p>
            <a:r>
              <a:rPr lang="en-GB" altLang="fr-FR" sz="2400" b="1" dirty="0"/>
              <a:t>Statistics</a:t>
            </a:r>
          </a:p>
          <a:p>
            <a:pPr lvl="1"/>
            <a:r>
              <a:rPr lang="en-GB" altLang="fr-FR" sz="2000" dirty="0"/>
              <a:t>259 Tdoc numbers initially reserved, 473 Tdoc numbers used by end-of-meeting</a:t>
            </a:r>
          </a:p>
          <a:p>
            <a:pPr lvl="1"/>
            <a:r>
              <a:rPr lang="en-GB" altLang="fr-FR" sz="2000" dirty="0"/>
              <a:t>104 Agreed CRs - 1 for pre Rel-18, 15 for Rel-18, 79 for Rel-19, 9 for Rel-20</a:t>
            </a:r>
          </a:p>
          <a:p>
            <a:pPr lvl="1"/>
            <a:r>
              <a:rPr lang="en-GB" altLang="fr-FR" sz="2000" dirty="0"/>
              <a:t>48 Approved </a:t>
            </a:r>
            <a:r>
              <a:rPr lang="en-GB" altLang="fr-FR" sz="2000" dirty="0" err="1"/>
              <a:t>pCRs</a:t>
            </a:r>
            <a:r>
              <a:rPr lang="en-GB" altLang="fr-FR" sz="2000" dirty="0"/>
              <a:t> for Rel-20</a:t>
            </a:r>
          </a:p>
          <a:p>
            <a:pPr lvl="1"/>
            <a:r>
              <a:rPr lang="en-GB" altLang="fr-FR" sz="2000" dirty="0"/>
              <a:t>4 incoming LSs, 1 Approved outgoing LSs</a:t>
            </a:r>
          </a:p>
          <a:p>
            <a:pPr lvl="1"/>
            <a:r>
              <a:rPr lang="en-GB" altLang="fr-FR" sz="2000" dirty="0"/>
              <a:t>10 new SIDs / WIDs on Rel-20 - 5GA discussed –  8 Postponed / 2 Merged</a:t>
            </a:r>
          </a:p>
          <a:p>
            <a:pPr lvl="1"/>
            <a:r>
              <a:rPr lang="en-GB" altLang="fr-FR" sz="2000" dirty="0"/>
              <a:t>Time allocation: Pre-Rel-19: ~10%; Rel-19: ~30%; Rel-20 5GA: 60%</a:t>
            </a:r>
          </a:p>
          <a:p>
            <a:r>
              <a:rPr lang="en-GB" altLang="fr-FR" sz="2400" b="1" dirty="0"/>
              <a:t>Conference calls (pre-SA6#66)</a:t>
            </a:r>
          </a:p>
          <a:p>
            <a:pPr lvl="1"/>
            <a:r>
              <a:rPr lang="en-GB" altLang="fr-FR" sz="2000" dirty="0"/>
              <a:t>1 informal conference call</a:t>
            </a:r>
            <a:endParaRPr lang="en-US" sz="2000" dirty="0"/>
          </a:p>
        </p:txBody>
      </p:sp>
    </p:spTree>
    <p:extLst>
      <p:ext uri="{BB962C8B-B14F-4D97-AF65-F5344CB8AC3E}">
        <p14:creationId xmlns:p14="http://schemas.microsoft.com/office/powerpoint/2010/main" val="278773892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F4FC22-C330-1750-9D5C-0C0B3E3C7CA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6E7564-C5D6-535F-9AA4-1A76EA1F6BF8}"/>
              </a:ext>
            </a:extLst>
          </p:cNvPr>
          <p:cNvSpPr>
            <a:spLocks noGrp="1"/>
          </p:cNvSpPr>
          <p:nvPr>
            <p:ph type="title"/>
          </p:nvPr>
        </p:nvSpPr>
        <p:spPr/>
        <p:txBody>
          <a:bodyPr/>
          <a:lstStyle/>
          <a:p>
            <a:r>
              <a:rPr lang="en-US" b="1" dirty="0"/>
              <a:t>SA6#67 Statistics</a:t>
            </a:r>
          </a:p>
        </p:txBody>
      </p:sp>
      <p:sp>
        <p:nvSpPr>
          <p:cNvPr id="3" name="Content Placeholder 2">
            <a:extLst>
              <a:ext uri="{FF2B5EF4-FFF2-40B4-BE49-F238E27FC236}">
                <a16:creationId xmlns:a16="http://schemas.microsoft.com/office/drawing/2014/main" id="{ABE587B0-4D15-86BE-A4E9-C541A27250A8}"/>
              </a:ext>
            </a:extLst>
          </p:cNvPr>
          <p:cNvSpPr>
            <a:spLocks noGrp="1"/>
          </p:cNvSpPr>
          <p:nvPr>
            <p:ph idx="1"/>
          </p:nvPr>
        </p:nvSpPr>
        <p:spPr/>
        <p:txBody>
          <a:bodyPr/>
          <a:lstStyle/>
          <a:p>
            <a:r>
              <a:rPr lang="en-GB" altLang="fr-FR" sz="2400" b="1" dirty="0"/>
              <a:t>Meeting dates: 19 – 23 May 2025</a:t>
            </a:r>
          </a:p>
          <a:p>
            <a:pPr lvl="1"/>
            <a:r>
              <a:rPr lang="en-GB" altLang="fr-FR" sz="2000" dirty="0"/>
              <a:t>5 quarters on Monday - Tuesday, 4 quarters on Wednesday – Friday</a:t>
            </a:r>
          </a:p>
          <a:p>
            <a:r>
              <a:rPr lang="en-GB" altLang="fr-FR" sz="2400" b="1" dirty="0"/>
              <a:t>Statistics</a:t>
            </a:r>
          </a:p>
          <a:p>
            <a:pPr lvl="1"/>
            <a:r>
              <a:rPr lang="en-GB" altLang="fr-FR" sz="2000" dirty="0"/>
              <a:t>269 Tdoc numbers initially reserved, 496 Tdoc numbers used by end-of-meeting</a:t>
            </a:r>
          </a:p>
          <a:p>
            <a:pPr lvl="1"/>
            <a:r>
              <a:rPr lang="en-GB" altLang="fr-FR" sz="2000" dirty="0"/>
              <a:t>103 Agreed CRs - </a:t>
            </a:r>
            <a:r>
              <a:rPr lang="en-GB" altLang="fr-FR" sz="1800" dirty="0"/>
              <a:t>3 for pre Rel-18, 23 for Rel-18, 65 for Rel-19, 12 for Rel-20</a:t>
            </a:r>
          </a:p>
          <a:p>
            <a:pPr lvl="1"/>
            <a:r>
              <a:rPr lang="en-GB" altLang="fr-FR" sz="2000" dirty="0"/>
              <a:t>54 Approved </a:t>
            </a:r>
            <a:r>
              <a:rPr lang="en-GB" altLang="fr-FR" sz="2000" dirty="0" err="1"/>
              <a:t>pCRs</a:t>
            </a:r>
            <a:r>
              <a:rPr lang="en-GB" altLang="fr-FR" sz="2000" dirty="0"/>
              <a:t> for Rel-20</a:t>
            </a:r>
            <a:endParaRPr lang="en-GB" altLang="fr-FR" sz="1800" dirty="0"/>
          </a:p>
          <a:p>
            <a:pPr lvl="1"/>
            <a:r>
              <a:rPr lang="en-GB" altLang="fr-FR" sz="2000" dirty="0"/>
              <a:t>6 incoming LSs, 5 Approved outgoing LSs</a:t>
            </a:r>
          </a:p>
          <a:p>
            <a:pPr lvl="1"/>
            <a:r>
              <a:rPr lang="en-GB" altLang="fr-FR" sz="2000" dirty="0"/>
              <a:t>7 new SIDs / WIDs on Rel-20 - 5GA discussed and Agreed</a:t>
            </a:r>
          </a:p>
          <a:p>
            <a:pPr lvl="1"/>
            <a:r>
              <a:rPr lang="en-GB" altLang="fr-FR" sz="2000" dirty="0"/>
              <a:t>2 revised SIDs on Rel-20 - 5GA discussed and Agreed</a:t>
            </a:r>
          </a:p>
          <a:p>
            <a:pPr lvl="1"/>
            <a:r>
              <a:rPr lang="en-GB" altLang="fr-FR" sz="2000" dirty="0"/>
              <a:t>Time allocation: Pre-Rel-19: ~10%; Rel-19: ~20%; Rel-20 5GA: 70%</a:t>
            </a:r>
          </a:p>
          <a:p>
            <a:r>
              <a:rPr lang="en-GB" altLang="fr-FR" sz="2400" b="1" dirty="0"/>
              <a:t>Conference calls (pre-SA6#67)</a:t>
            </a:r>
          </a:p>
          <a:p>
            <a:pPr lvl="1"/>
            <a:r>
              <a:rPr lang="en-GB" altLang="fr-FR" sz="2000" dirty="0"/>
              <a:t>3 informal conference calls</a:t>
            </a:r>
            <a:endParaRPr lang="en-US" sz="2000" dirty="0"/>
          </a:p>
        </p:txBody>
      </p:sp>
    </p:spTree>
    <p:extLst>
      <p:ext uri="{BB962C8B-B14F-4D97-AF65-F5344CB8AC3E}">
        <p14:creationId xmlns:p14="http://schemas.microsoft.com/office/powerpoint/2010/main" val="316067331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p:cNvSpPr>
            <a:spLocks noGrp="1"/>
          </p:cNvSpPr>
          <p:nvPr>
            <p:ph type="title"/>
          </p:nvPr>
        </p:nvSpPr>
        <p:spPr>
          <a:xfrm>
            <a:off x="838200" y="107366"/>
            <a:ext cx="10515600" cy="1325563"/>
          </a:xfrm>
        </p:spPr>
        <p:txBody>
          <a:bodyPr/>
          <a:lstStyle/>
          <a:p>
            <a:r>
              <a:rPr lang="fr-FR" altLang="fr-FR" b="1" dirty="0" err="1"/>
              <a:t>Number</a:t>
            </a:r>
            <a:r>
              <a:rPr lang="fr-FR" altLang="fr-FR" b="1" dirty="0"/>
              <a:t> of </a:t>
            </a:r>
            <a:r>
              <a:rPr lang="fr-FR" altLang="fr-FR" b="1" dirty="0" err="1"/>
              <a:t>Tdocs</a:t>
            </a:r>
            <a:r>
              <a:rPr lang="fr-FR" altLang="fr-FR" b="1" dirty="0"/>
              <a:t> in SA6</a:t>
            </a:r>
          </a:p>
        </p:txBody>
      </p:sp>
      <p:graphicFrame>
        <p:nvGraphicFramePr>
          <p:cNvPr id="10" name="Espace réservé du contenu 5"/>
          <p:cNvGraphicFramePr>
            <a:graphicFrameLocks noGrp="1"/>
          </p:cNvGraphicFramePr>
          <p:nvPr>
            <p:ph idx="1"/>
            <p:extLst>
              <p:ext uri="{D42A27DB-BD31-4B8C-83A1-F6EECF244321}">
                <p14:modId xmlns:p14="http://schemas.microsoft.com/office/powerpoint/2010/main" val="3176360194"/>
              </p:ext>
            </p:extLst>
          </p:nvPr>
        </p:nvGraphicFramePr>
        <p:xfrm>
          <a:off x="754912" y="1712913"/>
          <a:ext cx="10130576" cy="4352925"/>
        </p:xfrm>
        <a:graphic>
          <a:graphicData uri="http://schemas.openxmlformats.org/presentationml/2006/ole">
            <mc:AlternateContent xmlns:mc="http://schemas.openxmlformats.org/markup-compatibility/2006">
              <mc:Choice xmlns:v="urn:schemas-microsoft-com:vml" Requires="v">
                <p:oleObj name="Worksheet" r:id="rId2" imgW="8401288" imgH="3816423" progId="Excel.Sheet.8">
                  <p:embed/>
                </p:oleObj>
              </mc:Choice>
              <mc:Fallback>
                <p:oleObj name="Worksheet" r:id="rId2" imgW="8401288" imgH="3816423" progId="Excel.Sheet.8">
                  <p:embed/>
                  <p:pic>
                    <p:nvPicPr>
                      <p:cNvPr id="10" name="Espace réservé du contenu 5"/>
                      <p:cNvPicPr>
                        <a:picLocks noGrp="1" noChangeArrowheads="1"/>
                      </p:cNvPicPr>
                      <p:nvPr/>
                    </p:nvPicPr>
                    <p:blipFill>
                      <a:blip r:embed="rId3"/>
                      <a:srcRect/>
                      <a:stretch>
                        <a:fillRect/>
                      </a:stretch>
                    </p:blipFill>
                    <p:spPr bwMode="auto">
                      <a:xfrm>
                        <a:off x="754912" y="1712913"/>
                        <a:ext cx="10130576" cy="4352925"/>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557362136"/>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651" name="Espace réservé du contenu 5"/>
          <p:cNvGraphicFramePr>
            <a:graphicFrameLocks noGrp="1"/>
          </p:cNvGraphicFramePr>
          <p:nvPr>
            <p:ph idx="1"/>
            <p:extLst>
              <p:ext uri="{D42A27DB-BD31-4B8C-83A1-F6EECF244321}">
                <p14:modId xmlns:p14="http://schemas.microsoft.com/office/powerpoint/2010/main" val="4021378510"/>
              </p:ext>
            </p:extLst>
          </p:nvPr>
        </p:nvGraphicFramePr>
        <p:xfrm>
          <a:off x="818707" y="1425575"/>
          <a:ext cx="10164385" cy="4621213"/>
        </p:xfrm>
        <a:graphic>
          <a:graphicData uri="http://schemas.openxmlformats.org/presentationml/2006/ole">
            <mc:AlternateContent xmlns:mc="http://schemas.openxmlformats.org/markup-compatibility/2006">
              <mc:Choice xmlns:v="urn:schemas-microsoft-com:vml" Requires="v">
                <p:oleObj name="Worksheet" r:id="rId2" imgW="8464786" imgH="6178590" progId="Excel.Sheet.8">
                  <p:embed/>
                </p:oleObj>
              </mc:Choice>
              <mc:Fallback>
                <p:oleObj name="Worksheet" r:id="rId2" imgW="8464786" imgH="6178590" progId="Excel.Sheet.8">
                  <p:embed/>
                  <p:pic>
                    <p:nvPicPr>
                      <p:cNvPr id="27651" name="Espace réservé du contenu 5"/>
                      <p:cNvPicPr>
                        <a:picLocks noGrp="1" noChangeArrowheads="1"/>
                      </p:cNvPicPr>
                      <p:nvPr/>
                    </p:nvPicPr>
                    <p:blipFill>
                      <a:blip r:embed="rId3"/>
                      <a:srcRect/>
                      <a:stretch>
                        <a:fillRect/>
                      </a:stretch>
                    </p:blipFill>
                    <p:spPr bwMode="auto">
                      <a:xfrm>
                        <a:off x="818707" y="1425575"/>
                        <a:ext cx="10164385" cy="4621213"/>
                      </a:xfrm>
                      <a:prstGeom prst="rect">
                        <a:avLst/>
                      </a:prstGeom>
                      <a:noFill/>
                      <a:ln>
                        <a:noFill/>
                      </a:ln>
                    </p:spPr>
                  </p:pic>
                </p:oleObj>
              </mc:Fallback>
            </mc:AlternateContent>
          </a:graphicData>
        </a:graphic>
      </p:graphicFrame>
      <p:sp>
        <p:nvSpPr>
          <p:cNvPr id="8" name="Titre 1"/>
          <p:cNvSpPr txBox="1">
            <a:spLocks/>
          </p:cNvSpPr>
          <p:nvPr/>
        </p:nvSpPr>
        <p:spPr bwMode="auto">
          <a:xfrm>
            <a:off x="57869" y="100667"/>
            <a:ext cx="1016438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fr-FR" altLang="fr-FR" sz="3200" b="1" dirty="0" err="1">
                <a:solidFill>
                  <a:srgbClr val="FF0000"/>
                </a:solidFill>
              </a:rPr>
              <a:t>Number</a:t>
            </a:r>
            <a:r>
              <a:rPr lang="fr-FR" altLang="fr-FR" sz="3200" b="1" dirty="0">
                <a:solidFill>
                  <a:srgbClr val="FF0000"/>
                </a:solidFill>
              </a:rPr>
              <a:t> of </a:t>
            </a:r>
            <a:r>
              <a:rPr lang="fr-FR" altLang="fr-FR" sz="3200" b="1" dirty="0" err="1">
                <a:solidFill>
                  <a:srgbClr val="FF0000"/>
                </a:solidFill>
              </a:rPr>
              <a:t>approved</a:t>
            </a:r>
            <a:r>
              <a:rPr lang="fr-FR" altLang="fr-FR" sz="3200" b="1" dirty="0">
                <a:solidFill>
                  <a:srgbClr val="FF0000"/>
                </a:solidFill>
              </a:rPr>
              <a:t> pCRs &amp; </a:t>
            </a:r>
            <a:r>
              <a:rPr lang="fr-FR" altLang="fr-FR" sz="3200" b="1" dirty="0" err="1">
                <a:solidFill>
                  <a:srgbClr val="FF0000"/>
                </a:solidFill>
              </a:rPr>
              <a:t>agreed</a:t>
            </a:r>
            <a:r>
              <a:rPr lang="fr-FR" altLang="fr-FR" sz="3200" b="1" dirty="0">
                <a:solidFill>
                  <a:srgbClr val="FF0000"/>
                </a:solidFill>
              </a:rPr>
              <a:t> </a:t>
            </a:r>
            <a:r>
              <a:rPr lang="fr-FR" altLang="fr-FR" sz="3200" b="1" dirty="0" err="1">
                <a:solidFill>
                  <a:srgbClr val="FF0000"/>
                </a:solidFill>
              </a:rPr>
              <a:t>CRs</a:t>
            </a:r>
            <a:r>
              <a:rPr lang="fr-FR" altLang="fr-FR" sz="3200" b="1" dirty="0">
                <a:solidFill>
                  <a:srgbClr val="FF0000"/>
                </a:solidFill>
              </a:rPr>
              <a:t> per SA6-meeting</a:t>
            </a:r>
          </a:p>
        </p:txBody>
      </p:sp>
    </p:spTree>
    <p:extLst>
      <p:ext uri="{BB962C8B-B14F-4D97-AF65-F5344CB8AC3E}">
        <p14:creationId xmlns:p14="http://schemas.microsoft.com/office/powerpoint/2010/main" val="2359965303"/>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2.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
  <TotalTime>119399</TotalTime>
  <Words>3419</Words>
  <Application>Microsoft Office PowerPoint</Application>
  <PresentationFormat>Widescreen</PresentationFormat>
  <Paragraphs>645</Paragraphs>
  <Slides>31</Slides>
  <Notes>11</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31</vt:i4>
      </vt:variant>
    </vt:vector>
  </HeadingPairs>
  <TitlesOfParts>
    <vt:vector size="41" baseType="lpstr">
      <vt:lpstr>等线</vt:lpstr>
      <vt:lpstr>Malgun Gothic</vt:lpstr>
      <vt:lpstr>宋体</vt:lpstr>
      <vt:lpstr>Algerian</vt:lpstr>
      <vt:lpstr>Aptos</vt:lpstr>
      <vt:lpstr>Arial</vt:lpstr>
      <vt:lpstr>Calibri</vt:lpstr>
      <vt:lpstr>Times New Roman</vt:lpstr>
      <vt:lpstr>Office Theme</vt:lpstr>
      <vt:lpstr>Worksheet</vt:lpstr>
      <vt:lpstr>     SA WG6 status report to TSG SA#108    </vt:lpstr>
      <vt:lpstr>SA6 Leadership</vt:lpstr>
      <vt:lpstr>Executive Summary</vt:lpstr>
      <vt:lpstr>Ongoing and upcoming topics</vt:lpstr>
      <vt:lpstr>Planned Virtual workshop on Rel-20 6G-study </vt:lpstr>
      <vt:lpstr>SA6#66 Statistics</vt:lpstr>
      <vt:lpstr>SA6#67 Statistics</vt:lpstr>
      <vt:lpstr>Number of Tdocs in SA6</vt:lpstr>
      <vt:lpstr>PowerPoint Presentation</vt:lpstr>
      <vt:lpstr>Progress of approved Release 20 5GA Study Items</vt:lpstr>
      <vt:lpstr>Progress of approved Release 20 5GA Work Items</vt:lpstr>
      <vt:lpstr>PowerPoint Presentation</vt:lpstr>
      <vt:lpstr>FS_SEAL_Ph4</vt:lpstr>
      <vt:lpstr>FS_MCDISC_Ph2</vt:lpstr>
      <vt:lpstr>PowerPoint Presentation</vt:lpstr>
      <vt:lpstr>FS_AIML_App_Ph2</vt:lpstr>
      <vt:lpstr>FS_XRM_Ph3_APP</vt:lpstr>
      <vt:lpstr>FS_MMTel_Ph2_APP</vt:lpstr>
      <vt:lpstr>FS_SEALDD_Ph3</vt:lpstr>
      <vt:lpstr>enhMC_Ph2-MC</vt:lpstr>
      <vt:lpstr>FRMCS_Ph6</vt:lpstr>
      <vt:lpstr>MultiHop-MC</vt:lpstr>
      <vt:lpstr>Metaverse_ph2-APP</vt:lpstr>
      <vt:lpstr>For TSG SA information and action</vt:lpstr>
      <vt:lpstr>SA6 Rel-20 6G-study planning (1/6)</vt:lpstr>
      <vt:lpstr>CR packs for approval (2/6)</vt:lpstr>
      <vt:lpstr>CR packs for approval (3/6)</vt:lpstr>
      <vt:lpstr>CR packs for approval (4/6)</vt:lpstr>
      <vt:lpstr>Specifications for information and approval (5/6)</vt:lpstr>
      <vt:lpstr>New and revised work &amp; study items (6/6)</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Atle Monrad (Consultant)</cp:lastModifiedBy>
  <cp:revision>2847</cp:revision>
  <cp:lastPrinted>2016-09-13T11:31:59Z</cp:lastPrinted>
  <dcterms:created xsi:type="dcterms:W3CDTF">2008-08-30T09:32:10Z</dcterms:created>
  <dcterms:modified xsi:type="dcterms:W3CDTF">2025-06-03T17:10:20Z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y fmtid="{D5CDD505-2E9C-101B-9397-08002B2CF9AE}" pid="4" name="MSIP_Label_4d2f777e-4347-4fc6-823a-b44ab313546a_Enabled">
    <vt:lpwstr>true</vt:lpwstr>
  </property>
  <property fmtid="{D5CDD505-2E9C-101B-9397-08002B2CF9AE}" pid="5" name="MSIP_Label_4d2f777e-4347-4fc6-823a-b44ab313546a_SetDate">
    <vt:lpwstr>2024-06-06T17:16:48Z</vt:lpwstr>
  </property>
  <property fmtid="{D5CDD505-2E9C-101B-9397-08002B2CF9AE}" pid="6" name="MSIP_Label_4d2f777e-4347-4fc6-823a-b44ab313546a_Method">
    <vt:lpwstr>Standard</vt:lpwstr>
  </property>
  <property fmtid="{D5CDD505-2E9C-101B-9397-08002B2CF9AE}" pid="7" name="MSIP_Label_4d2f777e-4347-4fc6-823a-b44ab313546a_Name">
    <vt:lpwstr>Non-Public</vt:lpwstr>
  </property>
  <property fmtid="{D5CDD505-2E9C-101B-9397-08002B2CF9AE}" pid="8" name="MSIP_Label_4d2f777e-4347-4fc6-823a-b44ab313546a_SiteId">
    <vt:lpwstr>e351b779-f6d5-4e50-8568-80e922d180ae</vt:lpwstr>
  </property>
  <property fmtid="{D5CDD505-2E9C-101B-9397-08002B2CF9AE}" pid="9" name="MSIP_Label_4d2f777e-4347-4fc6-823a-b44ab313546a_ActionId">
    <vt:lpwstr>2e74aeb9-05bc-477e-b3a0-276141341ffd</vt:lpwstr>
  </property>
  <property fmtid="{D5CDD505-2E9C-101B-9397-08002B2CF9AE}" pid="10" name="MSIP_Label_4d2f777e-4347-4fc6-823a-b44ab313546a_ContentBits">
    <vt:lpwstr>0</vt:lpwstr>
  </property>
</Properties>
</file>